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0058400" cy="77724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</p:embeddedFont>
    <p:embeddedFont>
      <p:font typeface="Utsaah" panose="020B0604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48">
          <p15:clr>
            <a:srgbClr val="000000"/>
          </p15:clr>
        </p15:guide>
        <p15:guide id="4" pos="316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7C5C1D-50D8-4997-B37F-68B4349164F5}">
  <a:tblStyle styleId="{047C5C1D-50D8-4997-B37F-68B4349164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436" y="40"/>
      </p:cViewPr>
      <p:guideLst>
        <p:guide orient="horz" pos="1620"/>
        <p:guide pos="2880"/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1be2e9f0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a1be2e9f0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7" name="Google Shape;3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6767170"/>
            <a:ext cx="10058400" cy="1005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10055" y="6860440"/>
            <a:ext cx="2474341" cy="808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595065" y="6850076"/>
            <a:ext cx="7463280" cy="808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598420" y="4577080"/>
            <a:ext cx="7124701" cy="207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598421" y="6856710"/>
            <a:ext cx="7376160" cy="7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19" y="6877860"/>
            <a:ext cx="2263141" cy="7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2293930" y="268077"/>
            <a:ext cx="645414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801099" y="259080"/>
            <a:ext cx="922021" cy="432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670560" y="259081"/>
            <a:ext cx="8968741" cy="11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705600" y="7081521"/>
            <a:ext cx="29337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670561" y="7081301"/>
            <a:ext cx="59631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0" y="1441851"/>
            <a:ext cx="586741" cy="27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670561" y="309459"/>
            <a:ext cx="8884920" cy="9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3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6705600" y="7081521"/>
            <a:ext cx="29337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670561" y="7081301"/>
            <a:ext cx="59631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0" y="1441851"/>
            <a:ext cx="586741" cy="27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670561" y="1986281"/>
            <a:ext cx="1760221" cy="4922293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25" tIns="182850" rIns="137125" bIns="914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2598419" y="1986280"/>
            <a:ext cx="7040880" cy="500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blipFill rotWithShape="1">
          <a:blip r:embed="rId2">
            <a:alphaModFix/>
          </a:blip>
          <a:tile tx="0" ty="0" sx="99996" sy="99996" flip="none" algn="tl"/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1760221" y="6217921"/>
            <a:ext cx="8046720" cy="7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10054" y="5181601"/>
            <a:ext cx="10058400" cy="10054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-10053" y="5285233"/>
            <a:ext cx="1609410" cy="808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1699876" y="5274870"/>
            <a:ext cx="8358570" cy="808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1760221" y="5267961"/>
            <a:ext cx="8046720" cy="7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1592582" y="0"/>
            <a:ext cx="110550" cy="7782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dt" idx="10"/>
          </p:nvPr>
        </p:nvSpPr>
        <p:spPr>
          <a:xfrm>
            <a:off x="6873240" y="7081521"/>
            <a:ext cx="29337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0" y="5289549"/>
            <a:ext cx="1592581" cy="75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>
            <a:off x="1760221" y="7081301"/>
            <a:ext cx="5029200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>
            <a:spLocks noGrp="1"/>
          </p:cNvSpPr>
          <p:nvPr>
            <p:ph type="pic" idx="2"/>
          </p:nvPr>
        </p:nvSpPr>
        <p:spPr>
          <a:xfrm>
            <a:off x="1716638" y="1"/>
            <a:ext cx="8341741" cy="5177973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670560" y="259081"/>
            <a:ext cx="8968741" cy="11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 rot="5400000">
            <a:off x="2593324" y="-105850"/>
            <a:ext cx="5129920" cy="8968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6705600" y="7081521"/>
            <a:ext cx="29337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670561" y="7081301"/>
            <a:ext cx="59631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0" y="1441851"/>
            <a:ext cx="586741" cy="27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 rot="5400000">
            <a:off x="5213904" y="2685497"/>
            <a:ext cx="6252373" cy="226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 rot="5400000">
            <a:off x="436165" y="757637"/>
            <a:ext cx="6252373" cy="6118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dt" idx="10"/>
          </p:nvPr>
        </p:nvSpPr>
        <p:spPr>
          <a:xfrm>
            <a:off x="7208521" y="7081522"/>
            <a:ext cx="243078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502920" y="7081301"/>
            <a:ext cx="613074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6705952" y="0"/>
            <a:ext cx="35211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6756243" y="690880"/>
            <a:ext cx="251461" cy="708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6756243" y="0"/>
            <a:ext cx="251461" cy="6047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sldNum" idx="12"/>
          </p:nvPr>
        </p:nvSpPr>
        <p:spPr>
          <a:xfrm rot="5400000">
            <a:off x="6579590" y="167901"/>
            <a:ext cx="604748" cy="26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-76" y="7624614"/>
            <a:ext cx="10058400" cy="147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342870" y="672483"/>
            <a:ext cx="9372661" cy="106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342870" y="1913558"/>
            <a:ext cx="9372661" cy="49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lvl="0" indent="-3390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Char char="◻"/>
              <a:defRPr/>
            </a:lvl1pPr>
            <a:lvl2pPr marL="914400" lvl="1" indent="-344169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20"/>
              <a:buChar char="?"/>
              <a:defRPr/>
            </a:lvl2pPr>
            <a:lvl3pPr marL="1371600" lvl="2" indent="-3381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25"/>
              <a:buChar char="■"/>
              <a:defRPr/>
            </a:lvl3pPr>
            <a:lvl4pPr marL="1828800" lvl="3" indent="-323850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500"/>
              <a:buChar char="■"/>
              <a:defRPr/>
            </a:lvl4pPr>
            <a:lvl5pPr marL="2286000" lvl="4" indent="-311150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0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9319707" y="7046641"/>
            <a:ext cx="603570" cy="59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42870" y="672483"/>
            <a:ext cx="9372661" cy="106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42870" y="1913330"/>
            <a:ext cx="4399890" cy="49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◻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?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200"/>
              <a:buChar char="■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200"/>
              <a:buChar char="■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200"/>
              <a:buChar char="▪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200"/>
              <a:buChar char="▪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200"/>
              <a:buChar char="▪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200"/>
              <a:buChar char="▪"/>
              <a:defRPr sz="12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5315640" y="1913330"/>
            <a:ext cx="4399890" cy="49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◻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?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200"/>
              <a:buChar char="■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200"/>
              <a:buChar char="■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200"/>
              <a:buChar char="▪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200"/>
              <a:buChar char="▪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200"/>
              <a:buChar char="▪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200"/>
              <a:buChar char="▪"/>
              <a:defRPr sz="12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9319707" y="7046641"/>
            <a:ext cx="603570" cy="59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705600" y="7081521"/>
            <a:ext cx="29337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670561" y="7081301"/>
            <a:ext cx="59631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0" y="7081520"/>
            <a:ext cx="586741" cy="432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73914" y="259081"/>
            <a:ext cx="8968741" cy="11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705600" y="7081521"/>
            <a:ext cx="29337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670561" y="7081301"/>
            <a:ext cx="59631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0" y="1441851"/>
            <a:ext cx="586741" cy="27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673914" y="1813560"/>
            <a:ext cx="8968741" cy="509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0" y="6767170"/>
            <a:ext cx="10058400" cy="10054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-10055" y="6860440"/>
            <a:ext cx="2474341" cy="808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2595065" y="6850076"/>
            <a:ext cx="7463280" cy="808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ctrTitle"/>
          </p:nvPr>
        </p:nvSpPr>
        <p:spPr>
          <a:xfrm>
            <a:off x="2598420" y="4577080"/>
            <a:ext cx="7124701" cy="207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ubTitle" idx="1"/>
          </p:nvPr>
        </p:nvSpPr>
        <p:spPr>
          <a:xfrm>
            <a:off x="2598421" y="6856710"/>
            <a:ext cx="7376160" cy="7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19" y="6877860"/>
            <a:ext cx="2263141" cy="7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2293930" y="268077"/>
            <a:ext cx="645414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801099" y="259080"/>
            <a:ext cx="922021" cy="432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 rotWithShape="1">
          <a:blip r:embed="rId2">
            <a:alphaModFix/>
          </a:blip>
          <a:tile tx="0" ty="0" sx="99996" sy="99996" flip="none" algn="tl"/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1508760" y="3108961"/>
            <a:ext cx="7835520" cy="189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0" y="1727200"/>
            <a:ext cx="10058400" cy="12956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1" y="1813561"/>
            <a:ext cx="1424941" cy="11224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1508761" y="1813561"/>
            <a:ext cx="8549640" cy="11224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508760" y="1813561"/>
            <a:ext cx="8382000" cy="11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3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6705600" y="7081521"/>
            <a:ext cx="29337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1" y="1986280"/>
            <a:ext cx="1424941" cy="79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670561" y="7081301"/>
            <a:ext cx="59631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670560" y="259081"/>
            <a:ext cx="8968741" cy="11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70560" y="1801508"/>
            <a:ext cx="427482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5329390" y="1801508"/>
            <a:ext cx="427482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6705600" y="7081521"/>
            <a:ext cx="29337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0" y="1441851"/>
            <a:ext cx="586741" cy="27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670561" y="7081301"/>
            <a:ext cx="59631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586739" y="309459"/>
            <a:ext cx="8968741" cy="9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670560" y="2763521"/>
            <a:ext cx="4274821" cy="405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5280659" y="2763521"/>
            <a:ext cx="4274821" cy="405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705600" y="7081521"/>
            <a:ext cx="29337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0" y="1441851"/>
            <a:ext cx="586741" cy="27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670561" y="7081301"/>
            <a:ext cx="59631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3"/>
          </p:nvPr>
        </p:nvSpPr>
        <p:spPr>
          <a:xfrm>
            <a:off x="670560" y="1986281"/>
            <a:ext cx="4274821" cy="725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1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4"/>
          </p:nvPr>
        </p:nvSpPr>
        <p:spPr>
          <a:xfrm>
            <a:off x="5280659" y="1986281"/>
            <a:ext cx="4274821" cy="7253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1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70560" y="259081"/>
            <a:ext cx="8968741" cy="11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3914" y="1813560"/>
            <a:ext cx="8968741" cy="512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705600" y="7081521"/>
            <a:ext cx="29337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70561" y="7081301"/>
            <a:ext cx="59631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1399032"/>
            <a:ext cx="10058400" cy="3626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1450848"/>
            <a:ext cx="586741" cy="25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649604" y="1450848"/>
            <a:ext cx="9408960" cy="25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0" y="1441851"/>
            <a:ext cx="586741" cy="27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70560" y="259081"/>
            <a:ext cx="8968741" cy="11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73914" y="1813560"/>
            <a:ext cx="8968741" cy="512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705600" y="7081521"/>
            <a:ext cx="29337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670561" y="7081301"/>
            <a:ext cx="5963101" cy="4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399032"/>
            <a:ext cx="10058400" cy="3626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450848"/>
            <a:ext cx="586741" cy="259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649604" y="1450848"/>
            <a:ext cx="9408960" cy="25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0" y="1441851"/>
            <a:ext cx="586741" cy="27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iy.vigyanashram@gmail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hyperlink" Target="http://www.vigyanashram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subTitle" idx="1"/>
          </p:nvPr>
        </p:nvSpPr>
        <p:spPr>
          <a:xfrm>
            <a:off x="2598421" y="6856710"/>
            <a:ext cx="7376160" cy="7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45720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</a:pPr>
            <a:r>
              <a:rPr lang="mr" sz="2405"/>
              <a:t>DIY Lab, Vigyan Ashram </a:t>
            </a:r>
            <a:r>
              <a:rPr lang="mr" sz="3607" b="1">
                <a:solidFill>
                  <a:srgbClr val="B85B22"/>
                </a:solidFill>
              </a:rPr>
              <a:t>I </a:t>
            </a:r>
            <a:r>
              <a:rPr lang="mr" sz="2405"/>
              <a:t>www.vigyanashram.com</a:t>
            </a: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8646" y="5736920"/>
            <a:ext cx="1986346" cy="93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9841" y="5646287"/>
            <a:ext cx="2153543" cy="119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 descr="C:\Users\Vigyan Ashram\Downloads\IMG_20201013_115326_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171872" y="-17093242"/>
            <a:ext cx="18288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317237" y="453693"/>
            <a:ext cx="9428012" cy="12526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" sz="6600" b="1" i="0" u="none" strike="noStrike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saah"/>
                <a:ea typeface="Utsaah"/>
                <a:cs typeface="Utsaah"/>
                <a:sym typeface="Utsaah"/>
              </a:rPr>
              <a:t>दही बनवण्याची कला आणि शास्त्र</a:t>
            </a:r>
            <a:r>
              <a:rPr lang="mr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saah"/>
                <a:ea typeface="Utsaah"/>
                <a:cs typeface="Utsaah"/>
                <a:sym typeface="Utsaah"/>
              </a:rPr>
              <a:t>...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saah"/>
              <a:ea typeface="Utsaah"/>
              <a:cs typeface="Utsaah"/>
              <a:sym typeface="Utsaah"/>
            </a:endParaRPr>
          </a:p>
          <a:p>
            <a:pPr algn="ctr"/>
            <a:r>
              <a:rPr lang="mr-IN" sz="4000" b="0" i="0" u="none" strike="noStrike" cap="none" dirty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दुधाच दही भारी, </a:t>
            </a:r>
            <a:r>
              <a:rPr lang="mr-IN" sz="4000" b="0" i="0" u="none" strike="noStrike" cap="none" dirty="0" err="1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जिवाणूंची</a:t>
            </a:r>
            <a:r>
              <a:rPr lang="mr-IN" sz="4000" b="0" i="0" u="none" strike="noStrike" cap="none" dirty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  किमया न्यारी... </a:t>
            </a:r>
            <a:r>
              <a:rPr lang="mr-IN" sz="4800" b="0" i="0" u="none" strike="noStrike" cap="none" dirty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 </a:t>
            </a:r>
            <a:endParaRPr lang="mr-IN" sz="6600" b="0" i="0" u="none" strike="noStrike" cap="none" dirty="0">
              <a:solidFill>
                <a:srgbClr val="002060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317236" y="5713264"/>
            <a:ext cx="4858200" cy="93448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" sz="2800" b="1" i="0" u="none" strike="noStrike" cap="none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युवा अभियंते बनण्यासाठी!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" sz="2800" b="1" i="0" u="none" strike="noStrike" cap="none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To Become Young Engineer Program</a:t>
            </a:r>
            <a:endParaRPr sz="2800" b="1" i="0" u="none" strike="noStrike" cap="none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40;p18">
            <a:extLst>
              <a:ext uri="{FF2B5EF4-FFF2-40B4-BE49-F238E27FC236}">
                <a16:creationId xmlns:a16="http://schemas.microsoft.com/office/drawing/2014/main" id="{6DE3CDAA-8462-448E-8348-C9979AE0C32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3394" y="2377988"/>
            <a:ext cx="3325661" cy="293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>
            <a:spLocks noGrp="1"/>
          </p:cNvSpPr>
          <p:nvPr>
            <p:ph type="body" idx="1"/>
          </p:nvPr>
        </p:nvSpPr>
        <p:spPr>
          <a:xfrm>
            <a:off x="342870" y="1537898"/>
            <a:ext cx="9372661" cy="62345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00" tIns="45675" rIns="91400" bIns="45675" anchor="t" anchorCtr="0">
            <a:noAutofit/>
          </a:bodyPr>
          <a:lstStyle/>
          <a:p>
            <a:pPr marL="457159" lvl="0" indent="-368269" algn="just" rtl="0">
              <a:spcBef>
                <a:spcPts val="70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Times New Roman"/>
              <a:buChar char="●"/>
            </a:pPr>
            <a:r>
              <a:rPr lang="mr" sz="3600" b="1" dirty="0">
                <a:solidFill>
                  <a:srgbClr val="222222"/>
                </a:solidFill>
                <a:latin typeface="Utsaah"/>
                <a:ea typeface="Utsaah"/>
                <a:cs typeface="Utsaah"/>
                <a:sym typeface="Utsaah"/>
              </a:rPr>
              <a:t>केसिन -  ग्लोब्युलर प्रथिने </a:t>
            </a:r>
            <a:endParaRPr sz="3600" b="1" dirty="0">
              <a:solidFill>
                <a:srgbClr val="222222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68269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Times New Roman"/>
              <a:buChar char="●"/>
            </a:pPr>
            <a:r>
              <a:rPr lang="mr" sz="3600" b="1" dirty="0">
                <a:solidFill>
                  <a:srgbClr val="222222"/>
                </a:solidFill>
                <a:latin typeface="Utsaah"/>
                <a:ea typeface="Utsaah"/>
                <a:cs typeface="Utsaah"/>
                <a:sym typeface="Utsaah"/>
              </a:rPr>
              <a:t>लैक्टिक ऍसिड  बॅक्टेरिया आणि केसीन दरम्यानच्या रासायनिक प्रतिक्रियेमुळे दही तयार होतो. </a:t>
            </a:r>
            <a:endParaRPr sz="3600" b="1" dirty="0">
              <a:solidFill>
                <a:srgbClr val="222222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68269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Times New Roman"/>
              <a:buChar char="●"/>
            </a:pPr>
            <a:r>
              <a:rPr lang="mr" sz="3600" b="1" dirty="0">
                <a:solidFill>
                  <a:srgbClr val="222222"/>
                </a:solidFill>
                <a:latin typeface="Utsaah"/>
                <a:ea typeface="Utsaah"/>
                <a:cs typeface="Utsaah"/>
                <a:sym typeface="Utsaah"/>
              </a:rPr>
              <a:t>किण्वन प्रक्रीये दरम्यान, बॅक्टेरिया लैक्टोजपासून ऊर्जा (एटीपी) तयार करण्यासाठी एंझाइम्स वापरतात.</a:t>
            </a:r>
            <a:endParaRPr sz="3600" b="1" dirty="0">
              <a:solidFill>
                <a:srgbClr val="222222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68269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Times New Roman"/>
              <a:buChar char="●"/>
            </a:pPr>
            <a:r>
              <a:rPr lang="mr" sz="3600" b="1" dirty="0">
                <a:solidFill>
                  <a:srgbClr val="222222"/>
                </a:solidFill>
                <a:latin typeface="Utsaah"/>
                <a:ea typeface="Utsaah"/>
                <a:cs typeface="Utsaah"/>
                <a:sym typeface="Utsaah"/>
              </a:rPr>
              <a:t> एटीपी  - लैक्टिक ऍसिड </a:t>
            </a:r>
            <a:endParaRPr sz="3600" b="1" dirty="0">
              <a:solidFill>
                <a:srgbClr val="222222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68269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Times New Roman"/>
              <a:buChar char="●"/>
            </a:pPr>
            <a:r>
              <a:rPr lang="mr" sz="3600" b="1" dirty="0">
                <a:solidFill>
                  <a:srgbClr val="222222"/>
                </a:solidFill>
                <a:latin typeface="Utsaah"/>
                <a:ea typeface="Utsaah"/>
                <a:cs typeface="Utsaah"/>
                <a:sym typeface="Utsaah"/>
              </a:rPr>
              <a:t>ग्लोब्युलर प्रोटीनवर लॅक्टिक ऍसिड पचायला जड असलेले प्रोटीनचे छोट्या आणि  पचायला हलके  असलेल्या  प्रथिनात  रूपांतर करते.   </a:t>
            </a:r>
            <a:endParaRPr sz="3600" b="1" dirty="0">
              <a:solidFill>
                <a:srgbClr val="222222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68269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Times New Roman"/>
              <a:buChar char="●"/>
            </a:pPr>
            <a:r>
              <a:rPr lang="mr" sz="3600" b="1" dirty="0">
                <a:solidFill>
                  <a:srgbClr val="222222"/>
                </a:solidFill>
                <a:latin typeface="Utsaah"/>
                <a:ea typeface="Utsaah"/>
                <a:cs typeface="Utsaah"/>
                <a:sym typeface="Utsaah"/>
              </a:rPr>
              <a:t>  प्रोटीनची तृतीयक आणि चतुष्कीय रचना नष्ट होते आणि ग्लोब्युलर प्रथिने तंतुमय प्रथिने  बनतात  आणि  प्रथिने विघटना मुळे  दह्याचा  जाड पोत (घट्टपणा)  तयार होतो .</a:t>
            </a:r>
            <a:endParaRPr sz="3600" b="1" dirty="0">
              <a:solidFill>
                <a:srgbClr val="222222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0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rPr lang="mr" sz="3600" dirty="0">
                <a:solidFill>
                  <a:srgbClr val="222222"/>
                </a:solidFill>
                <a:latin typeface="Utsaah"/>
                <a:ea typeface="Utsaah"/>
                <a:cs typeface="Utsaah"/>
                <a:sym typeface="Utsaah"/>
              </a:rPr>
              <a:t> </a:t>
            </a:r>
            <a:endParaRPr sz="2800" dirty="0">
              <a:latin typeface="Utsaah"/>
              <a:ea typeface="Utsaah"/>
              <a:cs typeface="Utsaah"/>
              <a:sym typeface="Utsaah"/>
            </a:endParaRPr>
          </a:p>
        </p:txBody>
      </p:sp>
      <p:pic>
        <p:nvPicPr>
          <p:cNvPr id="225" name="Google Shape;22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557" y="388176"/>
            <a:ext cx="1719643" cy="82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title"/>
          </p:nvPr>
        </p:nvSpPr>
        <p:spPr>
          <a:xfrm>
            <a:off x="342871" y="309324"/>
            <a:ext cx="3219480" cy="106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00" tIns="45675" rIns="91400" bIns="456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mr" sz="60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वेळ</a:t>
            </a:r>
            <a:r>
              <a:rPr lang="mr" sz="6000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 </a:t>
            </a:r>
            <a:endParaRPr sz="6000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graphicFrame>
        <p:nvGraphicFramePr>
          <p:cNvPr id="231" name="Google Shape;231;p27"/>
          <p:cNvGraphicFramePr/>
          <p:nvPr>
            <p:extLst>
              <p:ext uri="{D42A27DB-BD31-4B8C-83A1-F6EECF244321}">
                <p14:modId xmlns:p14="http://schemas.microsoft.com/office/powerpoint/2010/main" val="2146948252"/>
              </p:ext>
            </p:extLst>
          </p:nvPr>
        </p:nvGraphicFramePr>
        <p:xfrm>
          <a:off x="524933" y="2066925"/>
          <a:ext cx="8957734" cy="501735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47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r" sz="4000" u="none" strike="noStrike" cap="none" dirty="0">
                          <a:latin typeface="Utsaah" panose="020B0604020202020204" pitchFamily="34" charset="0"/>
                          <a:cs typeface="Utsaah" panose="020B0604020202020204" pitchFamily="34" charset="0"/>
                          <a:sym typeface="Utsaah"/>
                        </a:rPr>
                        <a:t>दही बनविण्यासाठी लागणारे तापमान </a:t>
                      </a:r>
                      <a:endParaRPr sz="4000" u="none" strike="noStrike" cap="none" dirty="0">
                        <a:latin typeface="Utsaah" panose="020B0604020202020204" pitchFamily="34" charset="0"/>
                        <a:cs typeface="Utsaah" panose="020B0604020202020204" pitchFamily="34" charset="0"/>
                        <a:sym typeface="Utsaah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r" sz="4000" u="none" strike="noStrike" cap="none" dirty="0">
                          <a:latin typeface="Utsaah" panose="020B0604020202020204" pitchFamily="34" charset="0"/>
                          <a:cs typeface="Utsaah" panose="020B0604020202020204" pitchFamily="34" charset="0"/>
                          <a:sym typeface="Utsaah"/>
                        </a:rPr>
                        <a:t>(डिग्री सेल्सिअस) </a:t>
                      </a:r>
                      <a:endParaRPr sz="4000" u="none" strike="noStrike" cap="none" dirty="0">
                        <a:latin typeface="Utsaah" panose="020B0604020202020204" pitchFamily="34" charset="0"/>
                        <a:ea typeface="Utsaah"/>
                        <a:cs typeface="Utsaah" panose="020B0604020202020204" pitchFamily="34" charset="0"/>
                        <a:sym typeface="Utsaah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r" sz="4000" u="none" strike="noStrike" cap="none" dirty="0">
                          <a:latin typeface="Utsaah" panose="020B0604020202020204" pitchFamily="34" charset="0"/>
                          <a:cs typeface="Utsaah" panose="020B0604020202020204" pitchFamily="34" charset="0"/>
                          <a:sym typeface="Utsaah"/>
                        </a:rPr>
                        <a:t>दही बनविण्यासाठी लागणारा वेळ </a:t>
                      </a:r>
                      <a:endParaRPr sz="4000" u="none" strike="noStrike" cap="none" dirty="0">
                        <a:latin typeface="Utsaah" panose="020B0604020202020204" pitchFamily="34" charset="0"/>
                        <a:cs typeface="Utsaah" panose="020B0604020202020204" pitchFamily="34" charset="0"/>
                        <a:sym typeface="Utsaah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r" sz="4000" u="none" strike="noStrike" cap="none" dirty="0">
                          <a:latin typeface="Utsaah" panose="020B0604020202020204" pitchFamily="34" charset="0"/>
                          <a:cs typeface="Utsaah" panose="020B0604020202020204" pitchFamily="34" charset="0"/>
                          <a:sym typeface="Utsaah"/>
                        </a:rPr>
                        <a:t>(तास)</a:t>
                      </a:r>
                      <a:endParaRPr sz="4000" u="none" strike="noStrike" cap="none" dirty="0">
                        <a:latin typeface="Utsaah" panose="020B0604020202020204" pitchFamily="34" charset="0"/>
                        <a:ea typeface="Utsaah"/>
                        <a:cs typeface="Utsaah" panose="020B0604020202020204" pitchFamily="34" charset="0"/>
                        <a:sym typeface="Utsaah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r" sz="4000" u="none" strike="noStrike" cap="none" dirty="0">
                          <a:solidFill>
                            <a:srgbClr val="0070C0"/>
                          </a:solidFill>
                          <a:latin typeface="Utsaah" panose="020B0604020202020204" pitchFamily="34" charset="0"/>
                          <a:cs typeface="Utsaah" panose="020B0604020202020204" pitchFamily="34" charset="0"/>
                          <a:sym typeface="Utsaah"/>
                        </a:rPr>
                        <a:t>२५ -३०    </a:t>
                      </a:r>
                      <a:endParaRPr sz="4000" u="none" strike="noStrike" cap="none" dirty="0">
                        <a:solidFill>
                          <a:srgbClr val="0070C0"/>
                        </a:solidFill>
                        <a:latin typeface="Utsaah" panose="020B0604020202020204" pitchFamily="34" charset="0"/>
                        <a:cs typeface="Utsaah" panose="020B0604020202020204" pitchFamily="34" charset="0"/>
                        <a:sym typeface="Utsaah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r" sz="4000" u="none" strike="noStrike" cap="none" dirty="0">
                          <a:solidFill>
                            <a:srgbClr val="0070C0"/>
                          </a:solidFill>
                          <a:latin typeface="Utsaah" panose="020B0604020202020204" pitchFamily="34" charset="0"/>
                          <a:cs typeface="Utsaah" panose="020B0604020202020204" pitchFamily="34" charset="0"/>
                          <a:sym typeface="Utsaah"/>
                        </a:rPr>
                        <a:t>(सामान्य  तापमान)   </a:t>
                      </a:r>
                      <a:endParaRPr sz="4000" u="none" strike="noStrike" cap="none" dirty="0">
                        <a:solidFill>
                          <a:srgbClr val="0070C0"/>
                        </a:solidFill>
                        <a:latin typeface="Utsaah" panose="020B0604020202020204" pitchFamily="34" charset="0"/>
                        <a:ea typeface="Utsaah"/>
                        <a:cs typeface="Utsaah" panose="020B0604020202020204" pitchFamily="34" charset="0"/>
                        <a:sym typeface="Utsaah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r" sz="4000" u="none" strike="noStrike" cap="none" dirty="0">
                          <a:solidFill>
                            <a:srgbClr val="0070C0"/>
                          </a:solidFill>
                          <a:latin typeface="Utsaah" panose="020B0604020202020204" pitchFamily="34" charset="0"/>
                          <a:cs typeface="Utsaah" panose="020B0604020202020204" pitchFamily="34" charset="0"/>
                          <a:sym typeface="Utsaah"/>
                        </a:rPr>
                        <a:t>        ८-१० </a:t>
                      </a:r>
                      <a:endParaRPr sz="4000" u="none" strike="noStrike" cap="none" dirty="0">
                        <a:solidFill>
                          <a:srgbClr val="0070C0"/>
                        </a:solidFill>
                        <a:latin typeface="Utsaah" panose="020B0604020202020204" pitchFamily="34" charset="0"/>
                        <a:ea typeface="Utsaah"/>
                        <a:cs typeface="Utsaah" panose="020B0604020202020204" pitchFamily="34" charset="0"/>
                        <a:sym typeface="Utsaah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r" sz="4000" u="none" strike="noStrike" cap="none" dirty="0">
                          <a:solidFill>
                            <a:srgbClr val="0070C0"/>
                          </a:solidFill>
                          <a:latin typeface="Utsaah" panose="020B0604020202020204" pitchFamily="34" charset="0"/>
                          <a:cs typeface="Utsaah" panose="020B0604020202020204" pitchFamily="34" charset="0"/>
                          <a:sym typeface="Utsaah"/>
                        </a:rPr>
                        <a:t>       ३५-४०</a:t>
                      </a:r>
                      <a:endParaRPr sz="4000" u="none" strike="noStrike" cap="none" dirty="0">
                        <a:solidFill>
                          <a:srgbClr val="0070C0"/>
                        </a:solidFill>
                        <a:latin typeface="Utsaah" panose="020B0604020202020204" pitchFamily="34" charset="0"/>
                        <a:ea typeface="Utsaah"/>
                        <a:cs typeface="Utsaah" panose="020B0604020202020204" pitchFamily="34" charset="0"/>
                        <a:sym typeface="Utsaah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r" sz="4000" u="none" strike="noStrike" cap="none" dirty="0">
                          <a:solidFill>
                            <a:srgbClr val="0070C0"/>
                          </a:solidFill>
                          <a:latin typeface="Utsaah" panose="020B0604020202020204" pitchFamily="34" charset="0"/>
                          <a:cs typeface="Utsaah" panose="020B0604020202020204" pitchFamily="34" charset="0"/>
                          <a:sym typeface="Utsaah"/>
                        </a:rPr>
                        <a:t>         ३</a:t>
                      </a:r>
                      <a:endParaRPr sz="4000" u="none" strike="noStrike" cap="none" dirty="0">
                        <a:solidFill>
                          <a:srgbClr val="0070C0"/>
                        </a:solidFill>
                        <a:latin typeface="Utsaah" panose="020B0604020202020204" pitchFamily="34" charset="0"/>
                        <a:ea typeface="Utsaah"/>
                        <a:cs typeface="Utsaah" panose="020B0604020202020204" pitchFamily="34" charset="0"/>
                        <a:sym typeface="Utsaah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2" name="Google Shape;232;p27"/>
          <p:cNvSpPr/>
          <p:nvPr/>
        </p:nvSpPr>
        <p:spPr>
          <a:xfrm>
            <a:off x="0" y="0"/>
            <a:ext cx="1005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8757" y="455909"/>
            <a:ext cx="1719643" cy="82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8757" y="371242"/>
            <a:ext cx="1719643" cy="829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755466" y="5571067"/>
            <a:ext cx="1608667" cy="15081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mr-IN" sz="2400" dirty="0">
                <a:latin typeface="Utsaah"/>
                <a:ea typeface="Utsaah"/>
                <a:cs typeface="Utsaah"/>
                <a:sym typeface="Utsaah"/>
              </a:rPr>
              <a:t>दही आंबट होऊ नये म्हणून फ्रिज मध्ये ठेवावे.    </a:t>
            </a:r>
          </a:p>
          <a:p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4800" y="2037558"/>
            <a:ext cx="2179500" cy="2805375"/>
            <a:chOff x="304800" y="2037558"/>
            <a:chExt cx="2179500" cy="2805375"/>
          </a:xfrm>
        </p:grpSpPr>
        <p:sp>
          <p:nvSpPr>
            <p:cNvPr id="239" name="Google Shape;239;p28"/>
            <p:cNvSpPr txBox="1"/>
            <p:nvPr/>
          </p:nvSpPr>
          <p:spPr>
            <a:xfrm>
              <a:off x="304800" y="2037558"/>
              <a:ext cx="2179500" cy="156924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00" tIns="91400" rIns="91400" bIns="91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mr" sz="2400" b="0" i="0" u="none" strike="noStrike" cap="none" dirty="0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कोमट दुध ( 500 मिली)</a:t>
              </a:r>
              <a:endParaRPr sz="2400" b="0" i="0" u="none" strike="noStrike" cap="none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mr" sz="2400" b="0" i="0" u="none" strike="noStrike" cap="none" dirty="0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+</a:t>
              </a:r>
              <a:endParaRPr sz="2400" b="0" i="0" u="none" strike="noStrike" cap="none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r" sz="2400" b="0" i="0" u="none" strike="noStrike" cap="none" dirty="0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2 चमचे विरजण</a:t>
              </a:r>
              <a:endParaRPr sz="2400" b="1" i="0" u="none" strike="noStrike" cap="none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endParaRPr>
            </a:p>
          </p:txBody>
        </p:sp>
        <p:cxnSp>
          <p:nvCxnSpPr>
            <p:cNvPr id="12" name="Elbow Connector 11"/>
            <p:cNvCxnSpPr/>
            <p:nvPr/>
          </p:nvCxnSpPr>
          <p:spPr>
            <a:xfrm>
              <a:off x="965200" y="3843867"/>
              <a:ext cx="1236133" cy="99906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113293" y="3257093"/>
            <a:ext cx="4709906" cy="3296107"/>
            <a:chOff x="3113293" y="3257093"/>
            <a:chExt cx="4709906" cy="3296107"/>
          </a:xfrm>
        </p:grpSpPr>
        <p:sp>
          <p:nvSpPr>
            <p:cNvPr id="241" name="Google Shape;241;p28"/>
            <p:cNvSpPr txBox="1"/>
            <p:nvPr/>
          </p:nvSpPr>
          <p:spPr>
            <a:xfrm>
              <a:off x="3113293" y="3257093"/>
              <a:ext cx="4709906" cy="190757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00" tIns="91400" rIns="91400" bIns="914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r" sz="2400" b="1" i="0" u="none" strike="noStrike" cap="none" dirty="0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3 तासात दही बनण्यासाठी : --</a:t>
              </a:r>
              <a:endParaRPr sz="2400" b="1" i="0" u="none" strike="noStrike" cap="none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r" sz="2400" b="0" i="0" u="none" strike="noStrike" cap="none" dirty="0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40 डिग्री तापमानात भांडे ठेवावे.</a:t>
              </a:r>
              <a:endParaRPr sz="2400" b="0" i="0" u="none" strike="noStrike" cap="none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r" sz="2400" b="0" i="0" u="none" strike="noStrike" cap="none" dirty="0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( एका मोठ्या पातेल्यात 1 लिटर गरम पाणी ओतून त्यातदह्याचे भांडे ठेवावे. मोठे पातेले झाकून ठेवावे. ) </a:t>
              </a:r>
              <a:endParaRPr sz="2400" b="0" i="0" u="none" strike="noStrike" cap="none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endParaRPr>
            </a:p>
          </p:txBody>
        </p:sp>
        <p:cxnSp>
          <p:nvCxnSpPr>
            <p:cNvPr id="14" name="Elbow Connector 13"/>
            <p:cNvCxnSpPr/>
            <p:nvPr/>
          </p:nvCxnSpPr>
          <p:spPr>
            <a:xfrm>
              <a:off x="6383867" y="5588000"/>
              <a:ext cx="999066" cy="965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57221" y="329583"/>
            <a:ext cx="1390680" cy="1068960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mr" sz="60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पद्धत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8757" y="371242"/>
            <a:ext cx="1719643" cy="829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755466" y="5571067"/>
            <a:ext cx="1608667" cy="15081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mr-IN" sz="2400" dirty="0">
                <a:latin typeface="Utsaah"/>
                <a:ea typeface="Utsaah"/>
                <a:cs typeface="Utsaah"/>
                <a:sym typeface="Utsaah"/>
              </a:rPr>
              <a:t>दही आंबट होऊ नये म्हणून फ्रिज मध्ये ठेवावे.    </a:t>
            </a:r>
          </a:p>
          <a:p>
            <a:endParaRPr lang="en-US" sz="2000" dirty="0"/>
          </a:p>
        </p:txBody>
      </p:sp>
      <p:grpSp>
        <p:nvGrpSpPr>
          <p:cNvPr id="2" name="Group 15"/>
          <p:cNvGrpSpPr/>
          <p:nvPr/>
        </p:nvGrpSpPr>
        <p:grpSpPr>
          <a:xfrm>
            <a:off x="304800" y="2037558"/>
            <a:ext cx="2179500" cy="2805375"/>
            <a:chOff x="304800" y="2037558"/>
            <a:chExt cx="2179500" cy="2805375"/>
          </a:xfrm>
        </p:grpSpPr>
        <p:sp>
          <p:nvSpPr>
            <p:cNvPr id="239" name="Google Shape;239;p28"/>
            <p:cNvSpPr txBox="1"/>
            <p:nvPr/>
          </p:nvSpPr>
          <p:spPr>
            <a:xfrm>
              <a:off x="304800" y="2037558"/>
              <a:ext cx="2179500" cy="156924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00" tIns="91400" rIns="91400" bIns="91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mr" sz="2400" b="0" i="0" u="none" strike="noStrike" cap="none" dirty="0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कोमट दुध ( 500 मिली)</a:t>
              </a:r>
              <a:endParaRPr sz="2400" b="0" i="0" u="none" strike="noStrike" cap="none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mr" sz="2400" b="0" i="0" u="none" strike="noStrike" cap="none" dirty="0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+</a:t>
              </a:r>
              <a:endParaRPr sz="2400" b="0" i="0" u="none" strike="noStrike" cap="none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r" sz="2400" b="0" i="0" u="none" strike="noStrike" cap="none" dirty="0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2 चमचे विरजण</a:t>
              </a:r>
              <a:endParaRPr sz="2400" b="1" i="0" u="none" strike="noStrike" cap="none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endParaRPr>
            </a:p>
          </p:txBody>
        </p:sp>
        <p:cxnSp>
          <p:nvCxnSpPr>
            <p:cNvPr id="12" name="Elbow Connector 11"/>
            <p:cNvCxnSpPr/>
            <p:nvPr/>
          </p:nvCxnSpPr>
          <p:spPr>
            <a:xfrm>
              <a:off x="965200" y="3843867"/>
              <a:ext cx="1236133" cy="99906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16"/>
          <p:cNvGrpSpPr/>
          <p:nvPr/>
        </p:nvGrpSpPr>
        <p:grpSpPr>
          <a:xfrm>
            <a:off x="3113293" y="3257093"/>
            <a:ext cx="4709906" cy="3296107"/>
            <a:chOff x="3113293" y="3257093"/>
            <a:chExt cx="4709906" cy="3296107"/>
          </a:xfrm>
        </p:grpSpPr>
        <p:sp>
          <p:nvSpPr>
            <p:cNvPr id="241" name="Google Shape;241;p28"/>
            <p:cNvSpPr txBox="1"/>
            <p:nvPr/>
          </p:nvSpPr>
          <p:spPr>
            <a:xfrm>
              <a:off x="3113293" y="3257093"/>
              <a:ext cx="4709906" cy="190757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00" tIns="91400" rIns="91400" bIns="91400" anchor="t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hi-IN" sz="2400" b="1" dirty="0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8 तासात दही बनण्यासाठी : -</a:t>
              </a:r>
              <a:r>
                <a:rPr lang="hi-IN" sz="2400" dirty="0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-</a:t>
              </a:r>
            </a:p>
            <a:p>
              <a:pPr lvl="0">
                <a:lnSpc>
                  <a:spcPct val="115000"/>
                </a:lnSpc>
              </a:pPr>
              <a:r>
                <a:rPr lang="hi-IN" sz="2400" dirty="0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दह्याचे भांडे हे नीट झाकून उबदार ठैकाणी ठेवावे. आपल्या खोली च्या तापमानाला दही बनते.</a:t>
              </a:r>
            </a:p>
          </p:txBody>
        </p:sp>
        <p:cxnSp>
          <p:nvCxnSpPr>
            <p:cNvPr id="14" name="Elbow Connector 13"/>
            <p:cNvCxnSpPr/>
            <p:nvPr/>
          </p:nvCxnSpPr>
          <p:spPr>
            <a:xfrm>
              <a:off x="6383867" y="5588000"/>
              <a:ext cx="999066" cy="965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00121" y="386733"/>
            <a:ext cx="1524030" cy="1068960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mr" sz="54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पद्धत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>
            <a:spLocks noGrp="1"/>
          </p:cNvSpPr>
          <p:nvPr>
            <p:ph type="title"/>
          </p:nvPr>
        </p:nvSpPr>
        <p:spPr>
          <a:xfrm>
            <a:off x="625642" y="153756"/>
            <a:ext cx="5430101" cy="1184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00" tIns="45675" rIns="91400" bIns="456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mr" sz="54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सोपी आणि सुलभ प्रक्रिया </a:t>
            </a:r>
            <a:endParaRPr sz="54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3200" y="1849325"/>
            <a:ext cx="4646400" cy="2460875"/>
            <a:chOff x="63200" y="1849325"/>
            <a:chExt cx="4646400" cy="2460875"/>
          </a:xfrm>
        </p:grpSpPr>
        <p:pic>
          <p:nvPicPr>
            <p:cNvPr id="251" name="Google Shape;251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64300" y="1849325"/>
              <a:ext cx="2845300" cy="2460875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52" name="Google Shape;252;p29"/>
            <p:cNvSpPr txBox="1"/>
            <p:nvPr/>
          </p:nvSpPr>
          <p:spPr>
            <a:xfrm>
              <a:off x="63200" y="2115575"/>
              <a:ext cx="1973400" cy="18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r" sz="3600" b="0" i="0" u="none" strike="noStrike" cap="none" dirty="0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१.  </a:t>
              </a:r>
              <a:r>
                <a:rPr lang="mr" sz="2800" b="0" i="0" u="none" strike="noStrike" cap="none" dirty="0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कोमट   दूध</a:t>
              </a:r>
              <a:endParaRPr sz="2800" b="0" i="0" u="none" strike="noStrike" cap="none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12267" y="4740810"/>
            <a:ext cx="4530178" cy="2828390"/>
            <a:chOff x="5012267" y="4740810"/>
            <a:chExt cx="4530178" cy="2828390"/>
          </a:xfrm>
        </p:grpSpPr>
        <p:sp>
          <p:nvSpPr>
            <p:cNvPr id="255" name="Google Shape;255;p29"/>
            <p:cNvSpPr txBox="1"/>
            <p:nvPr/>
          </p:nvSpPr>
          <p:spPr>
            <a:xfrm>
              <a:off x="8143545" y="5003342"/>
              <a:ext cx="1398900" cy="18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r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४</a:t>
              </a:r>
              <a:r>
                <a:rPr lang="mr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mr" sz="2800" b="0" i="0" u="none" strike="noStrike" cap="none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तयार झालेले दही </a:t>
              </a:r>
              <a:endParaRPr sz="2800" b="0" i="0" u="none" strike="noStrike" cap="none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endParaRPr>
            </a:p>
          </p:txBody>
        </p:sp>
        <p:pic>
          <p:nvPicPr>
            <p:cNvPr id="256" name="Google Shape;256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12267" y="4740810"/>
              <a:ext cx="2658533" cy="2828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200970" y="4502055"/>
            <a:ext cx="4559424" cy="3053239"/>
            <a:chOff x="200970" y="4502055"/>
            <a:chExt cx="4559424" cy="3053239"/>
          </a:xfrm>
        </p:grpSpPr>
        <p:sp>
          <p:nvSpPr>
            <p:cNvPr id="253" name="Google Shape;253;p29"/>
            <p:cNvSpPr txBox="1"/>
            <p:nvPr/>
          </p:nvSpPr>
          <p:spPr>
            <a:xfrm>
              <a:off x="200970" y="4502055"/>
              <a:ext cx="1502160" cy="1847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r" sz="2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२</a:t>
              </a:r>
              <a:r>
                <a:rPr lang="mr" sz="2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mr" sz="2800" b="0" i="0" u="none" strike="noStrike" cap="none" dirty="0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विरजण आणि दूध मिसळणे </a:t>
              </a:r>
              <a:endParaRPr sz="2800" b="0" i="0" u="none" strike="noStrike" cap="none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257" name="Google Shape;257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15112" y="4805524"/>
              <a:ext cx="2845282" cy="27497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5046141" y="1839084"/>
            <a:ext cx="4808959" cy="2732916"/>
            <a:chOff x="5046141" y="1839084"/>
            <a:chExt cx="4808959" cy="2732916"/>
          </a:xfrm>
        </p:grpSpPr>
        <p:sp>
          <p:nvSpPr>
            <p:cNvPr id="254" name="Google Shape;254;p29"/>
            <p:cNvSpPr txBox="1"/>
            <p:nvPr/>
          </p:nvSpPr>
          <p:spPr>
            <a:xfrm>
              <a:off x="7881700" y="2129350"/>
              <a:ext cx="1973400" cy="197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r" sz="2800" b="0" i="0" u="none" strike="noStrike" cap="none">
                  <a:solidFill>
                    <a:srgbClr val="000000"/>
                  </a:solidFill>
                  <a:latin typeface="Utsaah"/>
                  <a:ea typeface="Utsaah"/>
                  <a:cs typeface="Utsaah"/>
                  <a:sym typeface="Utsaah"/>
                </a:rPr>
                <a:t>३. दही फ्रीझमध्ये स्थानांतरित करणे </a:t>
              </a:r>
              <a:endParaRPr sz="2800" b="0" i="0" u="none" strike="noStrike" cap="none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endParaRPr>
            </a:p>
          </p:txBody>
        </p:sp>
        <p:pic>
          <p:nvPicPr>
            <p:cNvPr id="258" name="Google Shape;258;p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46141" y="1839084"/>
              <a:ext cx="2581574" cy="27329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9" name="Google Shape;259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83159" y="405109"/>
            <a:ext cx="1719643" cy="82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867458" y="189783"/>
            <a:ext cx="2772890" cy="106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00" tIns="45675" rIns="91400" bIns="4567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mr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टिपा</a:t>
            </a:r>
            <a:r>
              <a:rPr lang="mr-IN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 </a:t>
            </a:r>
            <a:r>
              <a:rPr lang="mr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/ दक्षता</a:t>
            </a:r>
            <a:endParaRPr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1"/>
          </p:nvPr>
        </p:nvSpPr>
        <p:spPr>
          <a:xfrm>
            <a:off x="157401" y="1806482"/>
            <a:ext cx="6077700" cy="55604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00" tIns="45675" rIns="91400" bIns="45675" anchor="t" anchorCtr="0">
            <a:noAutofit/>
          </a:bodyPr>
          <a:lstStyle/>
          <a:p>
            <a:pPr marL="320012" lvl="0" indent="-358112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❖"/>
            </a:pPr>
            <a:r>
              <a:rPr lang="mr-IN" sz="3000" b="1" dirty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विरजणासाठी</a:t>
            </a:r>
            <a:r>
              <a:rPr lang="mr" sz="3000" b="1" dirty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 दही बनवून ठेवावे, रोज थोडे थोडे विरजण म्हणून वापरावे. विरजण घेताना स्वच्छ चमच्याचा वापर करावा. </a:t>
            </a:r>
            <a:endParaRPr sz="3000" b="1" dirty="0">
              <a:solidFill>
                <a:srgbClr val="00206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320012" lvl="0" indent="-35811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❖"/>
            </a:pPr>
            <a:r>
              <a:rPr lang="mr" sz="3000" b="1" dirty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यासाठी दुध गरम करा आणि ते </a:t>
            </a:r>
            <a:r>
              <a:rPr lang="mr-IN" sz="3000" b="1" dirty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सामान्य ता</a:t>
            </a:r>
            <a:r>
              <a:rPr lang="mr" sz="3000" b="1" dirty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पमानावर येऊ द्या सुमारे 2-3 तास लागतील किंवा दुध गरम करून एका  भांडयात  घाला आणि बीटरने हलवा उबदार होईपर्यंत.</a:t>
            </a:r>
            <a:endParaRPr sz="3000" b="1" dirty="0">
              <a:solidFill>
                <a:srgbClr val="00206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320012" lvl="0" indent="-35811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mr" sz="3000" b="1" dirty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दही फ्रीझ च्या बाहेर जास्त वेळ ठेऊ नये.</a:t>
            </a:r>
            <a:endParaRPr sz="3000" b="1" dirty="0">
              <a:solidFill>
                <a:srgbClr val="00206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320012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40"/>
              <a:buNone/>
            </a:pPr>
            <a:endParaRPr sz="3000" b="1" dirty="0">
              <a:solidFill>
                <a:srgbClr val="00206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320012" lvl="0" indent="0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sz="3000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sz="3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sz="3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sz="3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sz="3000" b="1" dirty="0">
              <a:solidFill>
                <a:srgbClr val="002060"/>
              </a:solidFill>
            </a:endParaRPr>
          </a:p>
        </p:txBody>
      </p:sp>
      <p:pic>
        <p:nvPicPr>
          <p:cNvPr id="266" name="Google Shape;26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8726" y="2703635"/>
            <a:ext cx="3495388" cy="325308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7" name="Google Shape;26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8757" y="422042"/>
            <a:ext cx="1719643" cy="82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>
            <a:spLocks noGrp="1"/>
          </p:cNvSpPr>
          <p:nvPr>
            <p:ph type="body" idx="1"/>
          </p:nvPr>
        </p:nvSpPr>
        <p:spPr>
          <a:xfrm>
            <a:off x="331076" y="1690776"/>
            <a:ext cx="4209393" cy="534064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00" tIns="45675" rIns="91400" bIns="45675" anchor="t" anchorCtr="0">
            <a:noAutofit/>
          </a:bodyPr>
          <a:lstStyle/>
          <a:p>
            <a:pPr marL="457159" indent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hi-IN" sz="2800" b="1" dirty="0">
                <a:solidFill>
                  <a:schemeClr val="tx1"/>
                </a:solidFill>
                <a:latin typeface="Utsaah"/>
                <a:ea typeface="Utsaah"/>
                <a:cs typeface="Utsaah"/>
                <a:sym typeface="Utsaah"/>
              </a:rPr>
              <a:t>दही सेट करण्यासाठी प्लास्टिकचे भांडे वापरू शकता. काचेचे भांडे  टाळण्याचा प्रयत्न करा त्यात दही सेट केल्यावर  थोडीशी चिकट पोत मिळू शकते.</a:t>
            </a:r>
            <a:r>
              <a:rPr lang="mr" sz="2800" b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800" b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159" indent="0" algn="just">
              <a:lnSpc>
                <a:spcPct val="150000"/>
              </a:lnSpc>
              <a:buFont typeface="Wingdings" pitchFamily="2" charset="2"/>
              <a:buChar char="v"/>
            </a:pPr>
            <a:endParaRPr lang="mr-IN" sz="2800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159" indent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hi-IN" sz="2800" b="1" dirty="0">
                <a:solidFill>
                  <a:schemeClr val="tx1"/>
                </a:solidFill>
                <a:latin typeface="Utsaah"/>
                <a:ea typeface="Utsaah"/>
                <a:cs typeface="Utsaah"/>
                <a:sym typeface="Utsaah"/>
              </a:rPr>
              <a:t>दही अ</a:t>
            </a:r>
            <a:r>
              <a:rPr lang="mr-IN" sz="2800" b="1" dirty="0">
                <a:solidFill>
                  <a:schemeClr val="tx1"/>
                </a:solidFill>
                <a:latin typeface="Utsaah"/>
                <a:ea typeface="Utsaah"/>
                <a:cs typeface="Utsaah"/>
                <a:sym typeface="Utsaah"/>
              </a:rPr>
              <a:t>ल्यु</a:t>
            </a:r>
            <a:r>
              <a:rPr lang="hi-IN" sz="2800" b="1" dirty="0">
                <a:solidFill>
                  <a:schemeClr val="tx1"/>
                </a:solidFill>
                <a:latin typeface="Utsaah"/>
                <a:ea typeface="Utsaah"/>
                <a:cs typeface="Utsaah"/>
                <a:sym typeface="Utsaah"/>
              </a:rPr>
              <a:t>मिनि</a:t>
            </a:r>
            <a:r>
              <a:rPr lang="mr-IN" sz="2800" b="1" dirty="0">
                <a:solidFill>
                  <a:schemeClr val="tx1"/>
                </a:solidFill>
                <a:latin typeface="Utsaah"/>
                <a:ea typeface="Utsaah"/>
                <a:cs typeface="Utsaah"/>
                <a:sym typeface="Utsaah"/>
              </a:rPr>
              <a:t>अ</a:t>
            </a:r>
            <a:r>
              <a:rPr lang="hi-IN" sz="2800" b="1" dirty="0">
                <a:solidFill>
                  <a:schemeClr val="tx1"/>
                </a:solidFill>
                <a:latin typeface="Utsaah"/>
                <a:ea typeface="Utsaah"/>
                <a:cs typeface="Utsaah"/>
                <a:sym typeface="Utsaah"/>
              </a:rPr>
              <a:t>मच्या भांड्यात लावणे टाळावे. </a:t>
            </a:r>
            <a:r>
              <a:rPr lang="mr" sz="28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196666" y="1909914"/>
            <a:ext cx="2010867" cy="2341484"/>
            <a:chOff x="7196666" y="1909914"/>
            <a:chExt cx="2010867" cy="2341484"/>
          </a:xfrm>
        </p:grpSpPr>
        <p:pic>
          <p:nvPicPr>
            <p:cNvPr id="273" name="Google Shape;273;p31"/>
            <p:cNvPicPr preferRelativeResize="0"/>
            <p:nvPr/>
          </p:nvPicPr>
          <p:blipFill rotWithShape="1">
            <a:blip r:embed="rId3">
              <a:alphaModFix/>
            </a:blip>
            <a:srcRect t="16370" b="-16369"/>
            <a:stretch/>
          </p:blipFill>
          <p:spPr>
            <a:xfrm>
              <a:off x="7196666" y="1909914"/>
              <a:ext cx="2010867" cy="1967819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277" name="Google Shape;277;p31"/>
            <p:cNvSpPr txBox="1"/>
            <p:nvPr/>
          </p:nvSpPr>
          <p:spPr>
            <a:xfrm>
              <a:off x="7852825" y="3531475"/>
              <a:ext cx="722700" cy="719923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00" tIns="91400" rIns="91400" bIns="914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r" sz="36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❌</a:t>
              </a:r>
              <a:endParaRPr sz="28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79" name="Google Shape;27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2139" y="438977"/>
            <a:ext cx="1442261" cy="6955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4732511" y="4724945"/>
            <a:ext cx="2031628" cy="2589776"/>
            <a:chOff x="4732511" y="4724945"/>
            <a:chExt cx="2031628" cy="2589776"/>
          </a:xfrm>
        </p:grpSpPr>
        <p:pic>
          <p:nvPicPr>
            <p:cNvPr id="276" name="Google Shape;276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32511" y="4724945"/>
              <a:ext cx="2031628" cy="1997579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10" name="Rectangle 9"/>
            <p:cNvSpPr/>
            <p:nvPr/>
          </p:nvSpPr>
          <p:spPr>
            <a:xfrm>
              <a:off x="5388912" y="6668390"/>
              <a:ext cx="646331" cy="64633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mr" sz="3600" dirty="0">
                  <a:solidFill>
                    <a:srgbClr val="00B050"/>
                  </a:solidFill>
                  <a:latin typeface="Georgia"/>
                  <a:ea typeface="Georgia"/>
                  <a:cs typeface="Georgia"/>
                  <a:sym typeface="Georgia"/>
                </a:rPr>
                <a:t>✔</a:t>
              </a:r>
              <a:endParaRPr lang="en-US" sz="3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18659" y="1765042"/>
            <a:ext cx="1981692" cy="2910998"/>
            <a:chOff x="4944783" y="1828104"/>
            <a:chExt cx="1981692" cy="2910998"/>
          </a:xfrm>
        </p:grpSpPr>
        <p:pic>
          <p:nvPicPr>
            <p:cNvPr id="274" name="Google Shape;274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44783" y="1828104"/>
              <a:ext cx="1981692" cy="2131438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11" name="Rectangle 10"/>
            <p:cNvSpPr/>
            <p:nvPr/>
          </p:nvSpPr>
          <p:spPr>
            <a:xfrm>
              <a:off x="5604958" y="4092771"/>
              <a:ext cx="646331" cy="64633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mr" sz="3600" dirty="0">
                  <a:solidFill>
                    <a:srgbClr val="00B050"/>
                  </a:solidFill>
                  <a:latin typeface="Georgia"/>
                  <a:ea typeface="Georgia"/>
                  <a:cs typeface="Georgia"/>
                  <a:sym typeface="Georgia"/>
                </a:rPr>
                <a:t>✔</a:t>
              </a:r>
              <a:endParaRPr lang="en-US" sz="3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32133" y="4166883"/>
            <a:ext cx="2115945" cy="3295425"/>
            <a:chOff x="7332133" y="4166883"/>
            <a:chExt cx="2115945" cy="3295425"/>
          </a:xfrm>
        </p:grpSpPr>
        <p:pic>
          <p:nvPicPr>
            <p:cNvPr id="275" name="Google Shape;275;p3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332133" y="4166883"/>
              <a:ext cx="2115945" cy="2555651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18" name="Google Shape;277;p31"/>
            <p:cNvSpPr txBox="1"/>
            <p:nvPr/>
          </p:nvSpPr>
          <p:spPr>
            <a:xfrm>
              <a:off x="8099818" y="6742385"/>
              <a:ext cx="722700" cy="719923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00" tIns="91400" rIns="91400" bIns="914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r" sz="36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❌</a:t>
              </a:r>
              <a:endParaRPr sz="28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>
            <a:spLocks noGrp="1"/>
          </p:cNvSpPr>
          <p:nvPr>
            <p:ph type="title"/>
          </p:nvPr>
        </p:nvSpPr>
        <p:spPr>
          <a:xfrm>
            <a:off x="577516" y="278618"/>
            <a:ext cx="7519737" cy="106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00" tIns="45675" rIns="91400" bIns="456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mr" b="1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दही बनवण्याचा बॉक्स / तापमान नियंत्रित पेटी</a:t>
            </a:r>
            <a:r>
              <a:rPr lang="mr" sz="5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5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5" name="Google Shape;285;p32"/>
          <p:cNvSpPr txBox="1">
            <a:spLocks noGrp="1"/>
          </p:cNvSpPr>
          <p:nvPr>
            <p:ph type="body" idx="1"/>
          </p:nvPr>
        </p:nvSpPr>
        <p:spPr>
          <a:xfrm>
            <a:off x="342870" y="1913558"/>
            <a:ext cx="9372661" cy="49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dirty="0"/>
          </a:p>
        </p:txBody>
      </p:sp>
      <p:pic>
        <p:nvPicPr>
          <p:cNvPr id="286" name="Google Shape;28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8417" y="2715071"/>
            <a:ext cx="3128324" cy="3562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" y="2767033"/>
            <a:ext cx="2666212" cy="3458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6710" y="2746209"/>
            <a:ext cx="2593141" cy="356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8757" y="455908"/>
            <a:ext cx="1719643" cy="82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>
            <a:spLocks noGrp="1"/>
          </p:cNvSpPr>
          <p:nvPr>
            <p:ph type="title"/>
          </p:nvPr>
        </p:nvSpPr>
        <p:spPr>
          <a:xfrm>
            <a:off x="1099295" y="328015"/>
            <a:ext cx="4095780" cy="106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00" tIns="45675" rIns="91400" bIns="4567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mr-IN" sz="60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प्रकल्प</a:t>
            </a:r>
            <a:endParaRPr sz="6000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5" name="Google Shape;29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757" y="388175"/>
            <a:ext cx="1719643" cy="82933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3"/>
          <p:cNvSpPr txBox="1"/>
          <p:nvPr/>
        </p:nvSpPr>
        <p:spPr>
          <a:xfrm>
            <a:off x="1806125" y="4850150"/>
            <a:ext cx="67779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" sz="2800">
                <a:latin typeface="Utsaah"/>
                <a:ea typeface="Utsaah"/>
                <a:cs typeface="Utsaah"/>
                <a:sym typeface="Utsaah"/>
              </a:rPr>
              <a:t>. </a:t>
            </a:r>
            <a:endParaRPr sz="2800">
              <a:latin typeface="Utsaah"/>
              <a:ea typeface="Utsaah"/>
              <a:cs typeface="Utsaah"/>
              <a:sym typeface="Utsaah"/>
            </a:endParaRPr>
          </a:p>
        </p:txBody>
      </p:sp>
      <p:sp>
        <p:nvSpPr>
          <p:cNvPr id="297" name="Google Shape;297;p33"/>
          <p:cNvSpPr txBox="1"/>
          <p:nvPr/>
        </p:nvSpPr>
        <p:spPr>
          <a:xfrm>
            <a:off x="223225" y="2009050"/>
            <a:ext cx="9581100" cy="48489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itchFamily="34" charset="0"/>
              <a:buChar char="•"/>
            </a:pPr>
            <a:r>
              <a:rPr lang="mr" sz="3600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५०० मिली घरी दही बनविणे.</a:t>
            </a:r>
            <a:endParaRPr sz="3600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200" lvl="0" indent="-4191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itchFamily="34" charset="0"/>
              <a:buChar char="•"/>
            </a:pPr>
            <a:r>
              <a:rPr lang="mr" sz="3600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एका भांड्यात पाणी गरम करून ओतावे त्या भांड्यात दुसरे भांडे ज्या मध्ये दही लावणार आहोत ते भांडे त्या मध्ये ठेवायचे आहे. </a:t>
            </a:r>
            <a:r>
              <a:rPr lang="mr-IN" sz="3600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३ ते ४</a:t>
            </a:r>
            <a:r>
              <a:rPr lang="mr" sz="3600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 तासानंतर ते दही तयार झाल्यानंतर ते फ्रीज मध्ये ठेवायचे आहे. </a:t>
            </a:r>
            <a:endParaRPr sz="3600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animBg="1"/>
      <p:bldP spid="297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757" y="388175"/>
            <a:ext cx="1719644" cy="8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" y="228600"/>
            <a:ext cx="6512600" cy="703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4"/>
          <p:cNvSpPr txBox="1"/>
          <p:nvPr/>
        </p:nvSpPr>
        <p:spPr>
          <a:xfrm>
            <a:off x="6592500" y="2001550"/>
            <a:ext cx="3352500" cy="55071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" sz="3200" b="1" dirty="0">
                <a:latin typeface="Utsaah"/>
                <a:ea typeface="Utsaah"/>
                <a:cs typeface="Utsaah"/>
                <a:sym typeface="Utsaah"/>
              </a:rPr>
              <a:t>काय  शिकाल ?</a:t>
            </a:r>
            <a:endParaRPr sz="3200" b="1" dirty="0">
              <a:latin typeface="Utsaah"/>
              <a:ea typeface="Utsaah"/>
              <a:cs typeface="Utsaah"/>
              <a:sym typeface="Utsaah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tsaah"/>
              <a:buChar char="❖"/>
            </a:pPr>
            <a:r>
              <a:rPr lang="mr" sz="3200" dirty="0">
                <a:solidFill>
                  <a:schemeClr val="accent2"/>
                </a:solidFill>
                <a:latin typeface="Utsaah"/>
                <a:ea typeface="Utsaah"/>
                <a:cs typeface="Utsaah"/>
                <a:sym typeface="Utsaah"/>
              </a:rPr>
              <a:t>  </a:t>
            </a:r>
            <a:r>
              <a:rPr lang="mr" sz="4400" dirty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बॅक्टीरियाच्या वाढीसाठी लागणारे तापमान </a:t>
            </a:r>
            <a:endParaRPr sz="4400" dirty="0">
              <a:solidFill>
                <a:srgbClr val="00206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Utsaah"/>
              <a:buChar char="❖"/>
            </a:pPr>
            <a:r>
              <a:rPr lang="mr" sz="4400" dirty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  बॅक्टीरियाचे वाढ थांबविण्यासाठी लागणारे तापमान </a:t>
            </a:r>
            <a:endParaRPr sz="4400" dirty="0">
              <a:solidFill>
                <a:srgbClr val="002060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2153800"/>
            <a:ext cx="3829475" cy="338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4013193" y="320456"/>
            <a:ext cx="1298700" cy="9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" sz="54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Utsaah"/>
                <a:ea typeface="Utsaah"/>
                <a:cs typeface="Utsaah"/>
                <a:sym typeface="Utsaah"/>
              </a:rPr>
              <a:t>दही</a:t>
            </a:r>
            <a:endParaRPr sz="3200" b="0" i="0" u="none" strike="noStrike" cap="none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8757" y="320442"/>
            <a:ext cx="1719643" cy="82933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730425" y="2153800"/>
            <a:ext cx="3282900" cy="35211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Char char="●"/>
            </a:pPr>
            <a:r>
              <a:rPr lang="mr" sz="2800" dirty="0">
                <a:latin typeface="Georgia"/>
                <a:ea typeface="Georgia"/>
                <a:cs typeface="Georgia"/>
                <a:sym typeface="Georgia"/>
              </a:rPr>
              <a:t>अमूल</a:t>
            </a:r>
            <a:r>
              <a:rPr lang="mr-IN" sz="28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mr" sz="2800" dirty="0">
                <a:latin typeface="Georgia"/>
                <a:ea typeface="Georgia"/>
                <a:cs typeface="Georgia"/>
                <a:sym typeface="Georgia"/>
              </a:rPr>
              <a:t> दही</a:t>
            </a:r>
            <a:endParaRPr sz="28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Char char="●"/>
            </a:pPr>
            <a:r>
              <a:rPr lang="mr" sz="2800" dirty="0">
                <a:latin typeface="Georgia"/>
                <a:ea typeface="Georgia"/>
                <a:cs typeface="Georgia"/>
                <a:sym typeface="Georgia"/>
              </a:rPr>
              <a:t>गोकुळ</a:t>
            </a:r>
            <a:r>
              <a:rPr lang="mr-IN" sz="28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mr" sz="2800" dirty="0">
                <a:latin typeface="Georgia"/>
                <a:ea typeface="Georgia"/>
                <a:cs typeface="Georgia"/>
                <a:sym typeface="Georgia"/>
              </a:rPr>
              <a:t>दही</a:t>
            </a:r>
            <a:endParaRPr sz="28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Char char="●"/>
            </a:pPr>
            <a:r>
              <a:rPr lang="mr" sz="2800" dirty="0">
                <a:latin typeface="Georgia"/>
                <a:ea typeface="Georgia"/>
                <a:cs typeface="Georgia"/>
                <a:sym typeface="Georgia"/>
              </a:rPr>
              <a:t>गोवर्धन</a:t>
            </a:r>
            <a:r>
              <a:rPr lang="mr-IN" sz="28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mr" sz="2800" dirty="0">
                <a:latin typeface="Georgia"/>
                <a:ea typeface="Georgia"/>
                <a:cs typeface="Georgia"/>
                <a:sym typeface="Georgia"/>
              </a:rPr>
              <a:t> दही</a:t>
            </a:r>
            <a:endParaRPr sz="28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build="allAtOnce" animBg="1"/>
      <p:bldP spid="14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>
            <a:spLocks noGrp="1"/>
          </p:cNvSpPr>
          <p:nvPr>
            <p:ph type="title"/>
          </p:nvPr>
        </p:nvSpPr>
        <p:spPr>
          <a:xfrm>
            <a:off x="385232" y="2233398"/>
            <a:ext cx="8968741" cy="11224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00" tIns="45675" rIns="91400" bIns="456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mr" sz="8800" b="1" dirty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धन्यवाद</a:t>
            </a:r>
            <a:r>
              <a:rPr lang="mr" sz="16600" b="1" dirty="0">
                <a:solidFill>
                  <a:srgbClr val="002060"/>
                </a:solidFill>
                <a:latin typeface="Utsaah"/>
                <a:ea typeface="Utsaah"/>
                <a:cs typeface="Utsaah"/>
                <a:sym typeface="Utsaah"/>
              </a:rPr>
              <a:t> </a:t>
            </a:r>
            <a:endParaRPr sz="16600" b="1" dirty="0">
              <a:solidFill>
                <a:srgbClr val="002060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sp>
        <p:nvSpPr>
          <p:cNvPr id="310" name="Google Shape;310;p35"/>
          <p:cNvSpPr txBox="1"/>
          <p:nvPr/>
        </p:nvSpPr>
        <p:spPr>
          <a:xfrm>
            <a:off x="828764" y="5786119"/>
            <a:ext cx="8968741" cy="11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" sz="3600" b="1" i="0" u="none" strike="noStrike" cap="none">
                <a:solidFill>
                  <a:schemeClr val="dk2"/>
                </a:solidFill>
                <a:latin typeface="Utsaah"/>
                <a:ea typeface="Utsaah"/>
                <a:cs typeface="Utsaah"/>
                <a:sym typeface="Utsaah"/>
              </a:rPr>
              <a:t>अधिक महितीसाठी संपर्क:</a:t>
            </a:r>
            <a:endParaRPr sz="2000" b="1" i="0" u="none" strike="noStrike" cap="none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"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9730956867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"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8380862704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"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9284332376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" sz="2400" b="0" i="0" u="sng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diy.vigyanashram@gmail.com</a:t>
            </a: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" sz="2400" b="0" i="0" u="sng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www.vigyanashram.com</a:t>
            </a:r>
            <a:r>
              <a:rPr lang="mr"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912" y="5633922"/>
            <a:ext cx="2329698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5"/>
          <p:cNvSpPr txBox="1"/>
          <p:nvPr/>
        </p:nvSpPr>
        <p:spPr>
          <a:xfrm>
            <a:off x="-152282" y="6559395"/>
            <a:ext cx="3562350" cy="73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" sz="1700" b="0" i="0" u="none" strike="noStrike" cap="none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DIY Lab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" sz="1700" b="0" i="0" u="none" strike="noStrike" cap="none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Make you</a:t>
            </a:r>
            <a:r>
              <a:rPr lang="en-US" sz="1700" b="0" i="0" u="none" strike="noStrike" cap="none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</a:t>
            </a:r>
            <a:r>
              <a:rPr lang="mr" sz="1700" b="0" i="0" u="none" strike="noStrike" cap="none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innovation happen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9591" y="5591890"/>
            <a:ext cx="2153543" cy="1333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/>
          <p:nvPr/>
        </p:nvSpPr>
        <p:spPr>
          <a:xfrm>
            <a:off x="3064811" y="3612408"/>
            <a:ext cx="2658000" cy="18921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19"/>
          <p:cNvCxnSpPr>
            <a:cxnSpLocks/>
            <a:stCxn id="148" idx="2"/>
          </p:cNvCxnSpPr>
          <p:nvPr/>
        </p:nvCxnSpPr>
        <p:spPr>
          <a:xfrm flipH="1">
            <a:off x="2013611" y="4558458"/>
            <a:ext cx="1051200" cy="585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2" name="Google Shape;152;p19"/>
          <p:cNvCxnSpPr>
            <a:stCxn id="148" idx="1"/>
          </p:cNvCxnSpPr>
          <p:nvPr/>
        </p:nvCxnSpPr>
        <p:spPr>
          <a:xfrm rot="10800000">
            <a:off x="2256166" y="3081299"/>
            <a:ext cx="1197900" cy="808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3" name="Google Shape;153;p19"/>
          <p:cNvCxnSpPr>
            <a:stCxn id="148" idx="6"/>
          </p:cNvCxnSpPr>
          <p:nvPr/>
        </p:nvCxnSpPr>
        <p:spPr>
          <a:xfrm>
            <a:off x="5722811" y="4558458"/>
            <a:ext cx="1206300" cy="4134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4" name="Google Shape;154;p19"/>
          <p:cNvCxnSpPr/>
          <p:nvPr/>
        </p:nvCxnSpPr>
        <p:spPr>
          <a:xfrm rot="10800000" flipH="1">
            <a:off x="5451402" y="3222540"/>
            <a:ext cx="980760" cy="77792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5" name="Google Shape;155;p19"/>
          <p:cNvCxnSpPr>
            <a:stCxn id="148" idx="5"/>
          </p:cNvCxnSpPr>
          <p:nvPr/>
        </p:nvCxnSpPr>
        <p:spPr>
          <a:xfrm>
            <a:off x="5333556" y="5227416"/>
            <a:ext cx="696300" cy="5844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6" name="Google Shape;156;p19"/>
          <p:cNvCxnSpPr/>
          <p:nvPr/>
        </p:nvCxnSpPr>
        <p:spPr>
          <a:xfrm flipH="1">
            <a:off x="3645477" y="5504500"/>
            <a:ext cx="411000" cy="8106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7" name="Google Shape;157;p19"/>
          <p:cNvSpPr txBox="1"/>
          <p:nvPr/>
        </p:nvSpPr>
        <p:spPr>
          <a:xfrm>
            <a:off x="3753582" y="4103015"/>
            <a:ext cx="1298550" cy="97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" sz="54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Utsaah"/>
                <a:ea typeface="Utsaah"/>
                <a:cs typeface="Utsaah"/>
                <a:sym typeface="Utsaah"/>
              </a:rPr>
              <a:t>दही</a:t>
            </a:r>
            <a:endParaRPr sz="3200" b="0" i="0" u="none" strike="noStrike" cap="none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8757" y="320442"/>
            <a:ext cx="1719643" cy="8293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19"/>
          <p:cNvCxnSpPr/>
          <p:nvPr/>
        </p:nvCxnSpPr>
        <p:spPr>
          <a:xfrm rot="10800000" flipH="1">
            <a:off x="4400764" y="2571875"/>
            <a:ext cx="35400" cy="10404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60" name="Google Shape;160;p19"/>
          <p:cNvPicPr preferRelativeResize="0"/>
          <p:nvPr/>
        </p:nvPicPr>
        <p:blipFill rotWithShape="1">
          <a:blip r:embed="rId4">
            <a:alphaModFix/>
          </a:blip>
          <a:srcRect l="14376" t="22182" r="15491" b="22304"/>
          <a:stretch/>
        </p:blipFill>
        <p:spPr>
          <a:xfrm>
            <a:off x="7447399" y="1696620"/>
            <a:ext cx="2597984" cy="29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5">
            <a:alphaModFix/>
          </a:blip>
          <a:srcRect r="14951" b="13232"/>
          <a:stretch/>
        </p:blipFill>
        <p:spPr>
          <a:xfrm>
            <a:off x="6999890" y="5267083"/>
            <a:ext cx="3084474" cy="250531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892664" y="2392125"/>
            <a:ext cx="1593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0012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r" sz="2800" b="1">
                <a:solidFill>
                  <a:schemeClr val="dk1"/>
                </a:solidFill>
                <a:highlight>
                  <a:srgbClr val="F8F8F8"/>
                </a:highlight>
                <a:latin typeface="Utsaah"/>
                <a:ea typeface="Utsaah"/>
                <a:cs typeface="Utsaah"/>
                <a:sym typeface="Utsaah"/>
              </a:rPr>
              <a:t>कढी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3684364" y="1937075"/>
            <a:ext cx="14370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r" sz="2800" b="1" dirty="0">
                <a:solidFill>
                  <a:schemeClr val="dk1"/>
                </a:solidFill>
                <a:highlight>
                  <a:srgbClr val="F8F8F8"/>
                </a:highlight>
                <a:latin typeface="Utsaah"/>
                <a:ea typeface="Utsaah"/>
                <a:cs typeface="Utsaah"/>
                <a:sym typeface="Utsaah"/>
              </a:rPr>
              <a:t>ताक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141189" y="5079950"/>
            <a:ext cx="1846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0012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r" sz="2800" b="1">
                <a:solidFill>
                  <a:schemeClr val="dk1"/>
                </a:solidFill>
                <a:highlight>
                  <a:srgbClr val="F8F8F8"/>
                </a:highlight>
                <a:latin typeface="Utsaah"/>
                <a:ea typeface="Utsaah"/>
                <a:cs typeface="Utsaah"/>
                <a:sym typeface="Utsaah"/>
              </a:rPr>
              <a:t>दहीवडे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5722964" y="6067525"/>
            <a:ext cx="18468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0012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r" sz="2800" b="1">
                <a:solidFill>
                  <a:schemeClr val="dk1"/>
                </a:solidFill>
                <a:highlight>
                  <a:srgbClr val="F8F8F8"/>
                </a:highlight>
                <a:latin typeface="Utsaah"/>
                <a:ea typeface="Utsaah"/>
                <a:cs typeface="Utsaah"/>
                <a:sym typeface="Utsaah"/>
              </a:rPr>
              <a:t>रायता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6799639" y="4596175"/>
            <a:ext cx="18468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0012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r" sz="2800" b="1">
                <a:solidFill>
                  <a:schemeClr val="dk1"/>
                </a:solidFill>
                <a:highlight>
                  <a:srgbClr val="F8F8F8"/>
                </a:highlight>
                <a:latin typeface="Utsaah"/>
                <a:ea typeface="Utsaah"/>
                <a:cs typeface="Utsaah"/>
                <a:sym typeface="Utsaah"/>
              </a:rPr>
              <a:t>कोशंबीर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2807639" y="6324600"/>
            <a:ext cx="14370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0012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r" sz="2800" b="1">
                <a:solidFill>
                  <a:schemeClr val="dk1"/>
                </a:solidFill>
                <a:highlight>
                  <a:srgbClr val="F8F8F8"/>
                </a:highlight>
                <a:latin typeface="Utsaah"/>
                <a:ea typeface="Utsaah"/>
                <a:cs typeface="Utsaah"/>
                <a:sym typeface="Utsaah"/>
              </a:rPr>
              <a:t>चक्का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6350664" y="2706075"/>
            <a:ext cx="1437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0012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r" sz="2800" b="1">
                <a:solidFill>
                  <a:schemeClr val="dk1"/>
                </a:solidFill>
                <a:highlight>
                  <a:srgbClr val="F8F8F8"/>
                </a:highlight>
                <a:latin typeface="Utsaah"/>
                <a:ea typeface="Utsaah"/>
                <a:cs typeface="Utsaah"/>
                <a:sym typeface="Utsaah"/>
              </a:rPr>
              <a:t>पनीर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73914" y="259081"/>
            <a:ext cx="5871265" cy="1122453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mr-IN" sz="6000" dirty="0">
                <a:solidFill>
                  <a:schemeClr val="tx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दह्याचे विविध पदार्थ</a:t>
            </a:r>
            <a:endParaRPr lang="en-US" sz="6000" dirty="0">
              <a:solidFill>
                <a:schemeClr val="tx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824133" y="387905"/>
            <a:ext cx="3783961" cy="106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00" tIns="45675" rIns="91400" bIns="456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mr" sz="54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दह्याचे प्रकार</a:t>
            </a:r>
            <a:endParaRPr sz="54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342870" y="1913558"/>
            <a:ext cx="9306455" cy="5233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00" tIns="45675" rIns="91400" bIns="45675" anchor="t" anchorCtr="0">
            <a:noAutofit/>
          </a:bodyPr>
          <a:lstStyle/>
          <a:p>
            <a:pPr marL="628640" lvl="0" indent="-514350" algn="l" rtl="0">
              <a:lnSpc>
                <a:spcPct val="100000"/>
              </a:lnSpc>
              <a:spcBef>
                <a:spcPts val="182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mr" sz="36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 दुधापासून बनवलेले दही</a:t>
            </a:r>
            <a:endParaRPr sz="36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1079448" lvl="1" indent="-457200">
              <a:spcBef>
                <a:spcPts val="0"/>
              </a:spcBef>
              <a:buClr>
                <a:schemeClr val="dk1"/>
              </a:buClr>
              <a:buSzPct val="100000"/>
              <a:buFont typeface="Wingdings" pitchFamily="2" charset="2"/>
              <a:buChar char="Ø"/>
            </a:pPr>
            <a:r>
              <a:rPr lang="mr" sz="36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मध व साखर मिसळून बनवलेले दही (गोड दही)</a:t>
            </a:r>
            <a:endParaRPr sz="36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1079448" lvl="1" indent="-457200">
              <a:spcBef>
                <a:spcPts val="0"/>
              </a:spcBef>
              <a:buClr>
                <a:schemeClr val="dk1"/>
              </a:buClr>
              <a:buSzPct val="100000"/>
              <a:buFont typeface="Wingdings" pitchFamily="2" charset="2"/>
              <a:buChar char="Ø"/>
            </a:pPr>
            <a:r>
              <a:rPr lang="mr" sz="36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 विशिष्ट प्रकारचे विरजन वापरून तयार केलेले दही (आंबट दही)</a:t>
            </a:r>
            <a:endParaRPr sz="36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1079448" lvl="1" indent="-457200">
              <a:spcBef>
                <a:spcPts val="0"/>
              </a:spcBef>
              <a:buClr>
                <a:schemeClr val="dk1"/>
              </a:buClr>
              <a:buSzPct val="100000"/>
              <a:buFont typeface="Wingdings" pitchFamily="2" charset="2"/>
              <a:buChar char="Ø"/>
            </a:pPr>
            <a:r>
              <a:rPr lang="mr" sz="36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 मिस्ती दही देखील बाजारपेठेत उपलब्ध झालेले आहे.</a:t>
            </a:r>
            <a:endParaRPr sz="36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628640" lvl="0" indent="-514350" algn="l" rtl="0">
              <a:lnSpc>
                <a:spcPct val="100000"/>
              </a:lnSpc>
              <a:spcBef>
                <a:spcPts val="182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mr" sz="36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प्रोबायोटिक दही </a:t>
            </a:r>
            <a:endParaRPr sz="36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62864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mr" sz="36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सिमबायोटिक दही </a:t>
            </a:r>
            <a:endParaRPr sz="36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0" algn="l" rtl="0">
              <a:lnSpc>
                <a:spcPct val="100000"/>
              </a:lnSpc>
              <a:spcBef>
                <a:spcPts val="1823"/>
              </a:spcBef>
              <a:spcAft>
                <a:spcPts val="0"/>
              </a:spcAft>
              <a:buSzPts val="1740"/>
              <a:buNone/>
            </a:pPr>
            <a:endParaRPr sz="36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sz="3600" b="1" dirty="0">
              <a:latin typeface="Utsaah"/>
              <a:ea typeface="Utsaah"/>
              <a:cs typeface="Utsaah"/>
              <a:sym typeface="Utsaah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8757" y="422042"/>
            <a:ext cx="1719643" cy="82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309004" y="249150"/>
            <a:ext cx="3998302" cy="106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00" tIns="45675" rIns="91400" bIns="4567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mr" sz="54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दह्याचे फायदे </a:t>
            </a:r>
            <a:endParaRPr sz="54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sp>
        <p:nvSpPr>
          <p:cNvPr id="181" name="Google Shape;181;p21"/>
          <p:cNvSpPr txBox="1">
            <a:spLocks noGrp="1"/>
          </p:cNvSpPr>
          <p:nvPr>
            <p:ph type="body" idx="1"/>
          </p:nvPr>
        </p:nvSpPr>
        <p:spPr>
          <a:xfrm>
            <a:off x="342874" y="1793009"/>
            <a:ext cx="4806641" cy="58590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00" tIns="45675" rIns="91400" bIns="45675" anchor="t" anchorCtr="0">
            <a:noAutofit/>
          </a:bodyPr>
          <a:lstStyle/>
          <a:p>
            <a:pPr marL="457159" lvl="0" indent="-317469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eorgia"/>
              <a:buChar char="●"/>
            </a:pPr>
            <a:r>
              <a:rPr lang="mr" sz="3200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दही पचायला खूप सोपे आहे. </a:t>
            </a:r>
            <a:endParaRPr sz="3200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1746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eorgia"/>
              <a:buChar char="●"/>
            </a:pPr>
            <a:r>
              <a:rPr lang="mr" sz="3200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दही प्रोबायोटिक म्हणून कार्य करते. </a:t>
            </a:r>
            <a:endParaRPr sz="3200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1746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eorgia"/>
              <a:buChar char="●"/>
            </a:pPr>
            <a:r>
              <a:rPr lang="mr" sz="3200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प्रतिकारशक्ती सुधारते. </a:t>
            </a:r>
            <a:endParaRPr sz="3200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1746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eorgia"/>
              <a:buChar char="●"/>
            </a:pPr>
            <a:r>
              <a:rPr lang="mr" sz="3200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मजबूत हाडे आणि दातांसाठी </a:t>
            </a:r>
            <a:endParaRPr sz="3200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17469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eorgia"/>
              <a:buChar char="●"/>
            </a:pPr>
            <a:r>
              <a:rPr lang="mr" sz="3200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भरपूर प्रथिनांनी युक्त आहार</a:t>
            </a:r>
            <a:endParaRPr sz="3200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17469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eorgia"/>
              <a:buChar char="●"/>
            </a:pPr>
            <a:r>
              <a:rPr lang="mr" sz="3200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ऊर्जेने युक्त आहार</a:t>
            </a:r>
            <a:endParaRPr sz="3200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17469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eorgia"/>
              <a:buChar char="●"/>
            </a:pPr>
            <a:r>
              <a:rPr lang="mr" sz="3200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मधुमेह नियंत्रित राहतो</a:t>
            </a:r>
            <a:endParaRPr sz="3200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17469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eorgia"/>
              <a:buChar char="●"/>
            </a:pPr>
            <a:r>
              <a:rPr lang="mr" sz="3200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पचन क्रिया सुधारते​</a:t>
            </a:r>
            <a:endParaRPr sz="3200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3600" b="1" dirty="0">
              <a:highlight>
                <a:srgbClr val="FF0000"/>
              </a:highlight>
              <a:latin typeface="Utsaah"/>
              <a:ea typeface="Utsaah"/>
              <a:cs typeface="Utsaah"/>
              <a:sym typeface="Utsaah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2"/>
          </p:nvPr>
        </p:nvSpPr>
        <p:spPr>
          <a:xfrm>
            <a:off x="5315650" y="1793009"/>
            <a:ext cx="3965771" cy="58590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00" tIns="45675" rIns="91400" bIns="45675" anchor="t" anchorCtr="0">
            <a:noAutofit/>
          </a:bodyPr>
          <a:lstStyle/>
          <a:p>
            <a:pPr marL="457159" lvl="0" indent="-380970" algn="l" rtl="0">
              <a:lnSpc>
                <a:spcPct val="1375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●"/>
            </a:pPr>
            <a:r>
              <a:rPr lang="mr" sz="3200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हृदय विकाराची शक्यता कमी होते​</a:t>
            </a:r>
            <a:endParaRPr sz="3200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8097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●"/>
            </a:pPr>
            <a:r>
              <a:rPr lang="mr" sz="3200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जीवनसत्वानी परिपूर्ण​</a:t>
            </a:r>
            <a:endParaRPr sz="3200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8097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●"/>
            </a:pPr>
            <a:r>
              <a:rPr lang="mr" sz="3200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आतड्यांचे आरोग्य सुधारते</a:t>
            </a:r>
            <a:endParaRPr sz="3200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8097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●"/>
            </a:pPr>
            <a:r>
              <a:rPr lang="mr" sz="3200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चेहरा,</a:t>
            </a:r>
            <a:r>
              <a:rPr lang="mr-IN" sz="3200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 </a:t>
            </a:r>
            <a:r>
              <a:rPr lang="mr" sz="3200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त्वचा उजळते</a:t>
            </a:r>
            <a:endParaRPr sz="3200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8097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●"/>
            </a:pPr>
            <a:r>
              <a:rPr lang="mr" sz="3200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केसांसाठी उपयुक्त</a:t>
            </a:r>
            <a:endParaRPr sz="3200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159" lvl="0" indent="-38097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●"/>
            </a:pPr>
            <a:r>
              <a:rPr lang="mr" sz="3200" dirty="0">
                <a:solidFill>
                  <a:srgbClr val="000000"/>
                </a:solidFill>
                <a:latin typeface="Utsaah"/>
                <a:ea typeface="Utsaah"/>
                <a:cs typeface="Utsaah"/>
                <a:sym typeface="Utsaah"/>
              </a:rPr>
              <a:t>मानसिक स्वास्थ्यासाठी</a:t>
            </a:r>
            <a:endParaRPr sz="3200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3200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 sz="3200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pic>
        <p:nvPicPr>
          <p:cNvPr id="183" name="Google Shape;18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8757" y="457603"/>
            <a:ext cx="1719643" cy="82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81" grpId="0" build="p" animBg="1"/>
      <p:bldP spid="18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457200" y="132343"/>
            <a:ext cx="5543550" cy="1315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00" tIns="45675" rIns="91400" bIns="456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14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lvl="0" indent="0" algn="l" rtl="0">
              <a:lnSpc>
                <a:spcPct val="100000"/>
              </a:lnSpc>
              <a:spcBef>
                <a:spcPts val="182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800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lvl="0" indent="0" algn="l" rtl="0">
              <a:lnSpc>
                <a:spcPct val="100000"/>
              </a:lnSpc>
              <a:spcBef>
                <a:spcPts val="182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800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lvl="0" indent="0" algn="l" rtl="0">
              <a:lnSpc>
                <a:spcPct val="100000"/>
              </a:lnSpc>
              <a:spcBef>
                <a:spcPts val="182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800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lvl="0" indent="0" rtl="0">
              <a:lnSpc>
                <a:spcPct val="100000"/>
              </a:lnSpc>
              <a:spcBef>
                <a:spcPts val="182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mr" sz="56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 </a:t>
            </a:r>
            <a:br>
              <a:rPr lang="en-US" sz="56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</a:br>
            <a:r>
              <a:rPr lang="mr" sz="48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दह्यामध्ये मिळणारे पोषक घटक</a:t>
            </a:r>
            <a:endParaRPr sz="48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lvl="0" indent="0" algn="l" rtl="0">
              <a:lnSpc>
                <a:spcPct val="100000"/>
              </a:lnSpc>
              <a:spcBef>
                <a:spcPts val="182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56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lvl="0" indent="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600" b="1" dirty="0">
              <a:solidFill>
                <a:schemeClr val="dk1"/>
              </a:solidFill>
              <a:highlight>
                <a:srgbClr val="F8F8F8"/>
              </a:highlight>
              <a:latin typeface="Utsaah"/>
              <a:ea typeface="Utsaah"/>
              <a:cs typeface="Utsaah"/>
              <a:sym typeface="Utsaah"/>
            </a:endParaRPr>
          </a:p>
          <a:p>
            <a:pPr marL="0" lvl="0" indent="0" algn="l" rtl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SzPts val="4400"/>
              <a:buNone/>
            </a:pPr>
            <a:endParaRPr sz="66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4797278" y="3142391"/>
            <a:ext cx="4106090" cy="371560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3"/>
              </a:spcBef>
              <a:spcAft>
                <a:spcPts val="0"/>
              </a:spcAft>
            </a:pPr>
            <a:r>
              <a:rPr lang="mr-IN" sz="2400" dirty="0">
                <a:solidFill>
                  <a:schemeClr val="dk1"/>
                </a:solidFill>
                <a:latin typeface="Georgia"/>
                <a:ea typeface="Utsaah"/>
                <a:cs typeface="Utsaah"/>
                <a:sym typeface="Georgia"/>
              </a:rPr>
              <a:t>	</a:t>
            </a:r>
            <a:r>
              <a:rPr lang="mr" sz="2800" b="1" i="0" u="none" strike="noStrike" cap="none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घटक ---- प्रमाण (टक्के)  </a:t>
            </a:r>
            <a:endParaRPr sz="2800" b="1" i="0" u="none" strike="noStrike" cap="none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123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r" sz="2800" b="0" i="0" u="none" strike="noStrike" cap="none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पोटॅशियम ---- १८.१</a:t>
            </a:r>
            <a:endParaRPr sz="2800" b="0" i="0" u="none" strike="noStrike" cap="none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3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r" sz="2800" b="0" i="0" u="none" strike="noStrike" cap="none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कॅल्शिअम ----१४.४</a:t>
            </a:r>
            <a:endParaRPr sz="2800" b="0" i="0" u="none" strike="noStrike" cap="none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3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r" sz="2800" b="0" i="0" u="none" strike="noStrike" cap="none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फॉस्फरस ---- २१.८</a:t>
            </a:r>
            <a:endParaRPr sz="2800" b="0" i="0" u="none" strike="noStrike" cap="none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3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r" sz="2800" b="0" i="0" u="none" strike="noStrike" cap="none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मॅग्नेशियम ---- २.६</a:t>
            </a:r>
            <a:endParaRPr sz="2800" b="0" i="0" u="none" strike="noStrike" cap="none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3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r" sz="2800" b="0" i="0" u="none" strike="noStrike" cap="none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क्लोरिन ---- ९.७</a:t>
            </a:r>
            <a:endParaRPr sz="2800" b="0" i="0" u="none" strike="noStrike" cap="none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3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r" sz="2800" b="0" i="0" u="none" strike="noStrike" cap="none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लोह ---- ०.६</a:t>
            </a:r>
            <a:endParaRPr sz="2800" b="0" i="0" u="none" strike="noStrike" cap="none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3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r" sz="2800" b="0" i="0" u="none" strike="noStrike" cap="none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सल्फर ---- १.३</a:t>
            </a:r>
            <a:endParaRPr sz="2800" b="0" i="0" u="none" strike="noStrike" cap="none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343383" y="3208175"/>
            <a:ext cx="2720617" cy="35926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823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r" sz="2400" b="0" i="0" u="none" strike="noStrike" cap="none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पाणी ---- ८५ ते ८८</a:t>
            </a:r>
            <a:endParaRPr sz="2400" b="0" i="0" u="none" strike="noStrike" cap="none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23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r" sz="2400" b="0" i="0" u="none" strike="noStrike" cap="none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स्निग्धांश ---- ५ ते ७.५</a:t>
            </a:r>
            <a:endParaRPr sz="2400" b="0" i="0" u="none" strike="noStrike" cap="none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23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r" sz="2400" b="0" i="0" u="none" strike="noStrike" cap="none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प्रथिने ---- ३.२ ते ३.४</a:t>
            </a:r>
            <a:endParaRPr sz="2400" b="0" i="0" u="none" strike="noStrike" cap="none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23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r" sz="2400" b="0" i="0" u="none" strike="noStrike" cap="none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शर्करा ---- ४.६ ते ४.२</a:t>
            </a:r>
            <a:endParaRPr sz="2400" b="0" i="0" u="none" strike="noStrike" cap="none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23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mr" sz="2400" b="0" i="0" u="none" strike="noStrike" cap="none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आम्ल ---- ०.५ ते ०.९</a:t>
            </a:r>
            <a:endParaRPr sz="2400" b="0" i="0" u="none" strike="noStrike" cap="none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6933" y="422041"/>
            <a:ext cx="1758267" cy="84795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 txBox="1"/>
          <p:nvPr/>
        </p:nvSpPr>
        <p:spPr>
          <a:xfrm>
            <a:off x="1276404" y="1963488"/>
            <a:ext cx="2961300" cy="76066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82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mr" sz="30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रासायनिक घटक</a:t>
            </a:r>
            <a:endParaRPr sz="8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4858208" y="1900990"/>
            <a:ext cx="3924845" cy="9835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82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mr" sz="26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दह्यामध्ये मिळणारे पोषक क्षार व खनिज</a:t>
            </a:r>
            <a:endParaRPr sz="26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89" grpId="0" build="allAtOnce" animBg="1"/>
      <p:bldP spid="190" grpId="0" build="allAtOnce" animBg="1"/>
      <p:bldP spid="192" grpId="0" build="allAtOnce" animBg="1"/>
      <p:bldP spid="19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/>
        </p:nvSpPr>
        <p:spPr>
          <a:xfrm>
            <a:off x="628650" y="2172650"/>
            <a:ext cx="9163050" cy="46853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Utsaah"/>
              <a:buChar char="➔"/>
            </a:pPr>
            <a:r>
              <a:rPr lang="mr" sz="3200" dirty="0">
                <a:latin typeface="Utsaah"/>
                <a:ea typeface="Utsaah"/>
                <a:cs typeface="Utsaah"/>
                <a:sym typeface="Utsaah"/>
              </a:rPr>
              <a:t>विरजण - गुड बॅक्टीरिया </a:t>
            </a:r>
            <a:endParaRPr sz="3200" dirty="0">
              <a:latin typeface="Utsaah"/>
              <a:ea typeface="Utsaah"/>
              <a:cs typeface="Utsaah"/>
              <a:sym typeface="Utsaah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Utsaah"/>
              <a:buChar char="➔"/>
            </a:pPr>
            <a:r>
              <a:rPr lang="mr" sz="3200" dirty="0">
                <a:latin typeface="Utsaah"/>
                <a:ea typeface="Utsaah"/>
                <a:cs typeface="Utsaah"/>
                <a:sym typeface="Utsaah"/>
              </a:rPr>
              <a:t>तापमान</a:t>
            </a:r>
            <a:endParaRPr sz="3200" dirty="0">
              <a:latin typeface="Utsaah"/>
              <a:ea typeface="Utsaah"/>
              <a:cs typeface="Utsaah"/>
              <a:sym typeface="Utsaah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Utsaah"/>
              <a:buChar char="➔"/>
            </a:pPr>
            <a:r>
              <a:rPr lang="mr" sz="3200" dirty="0">
                <a:latin typeface="Utsaah"/>
                <a:ea typeface="Utsaah"/>
                <a:cs typeface="Utsaah"/>
                <a:sym typeface="Utsaah"/>
              </a:rPr>
              <a:t>वेळ </a:t>
            </a:r>
            <a:endParaRPr sz="3200" dirty="0">
              <a:latin typeface="Utsaah"/>
              <a:ea typeface="Utsaah"/>
              <a:cs typeface="Utsaah"/>
              <a:sym typeface="Utsaa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Utsaah"/>
              <a:ea typeface="Utsaah"/>
              <a:cs typeface="Utsaah"/>
              <a:sym typeface="Utsaah"/>
            </a:endParaRPr>
          </a:p>
          <a:p>
            <a:pPr marL="914400" lvl="0" indent="-4318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Utsaah"/>
              <a:buChar char="●"/>
            </a:pPr>
            <a:r>
              <a:rPr lang="mr" sz="3200" dirty="0">
                <a:solidFill>
                  <a:srgbClr val="CC0000"/>
                </a:solidFill>
                <a:latin typeface="Utsaah"/>
                <a:ea typeface="Utsaah"/>
                <a:cs typeface="Utsaah"/>
                <a:sym typeface="Utsaah"/>
              </a:rPr>
              <a:t>हिवाळा </a:t>
            </a:r>
            <a:endParaRPr sz="3200" dirty="0">
              <a:solidFill>
                <a:srgbClr val="CC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914400" lvl="0" indent="-4318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Utsaah"/>
              <a:buChar char="●"/>
            </a:pPr>
            <a:r>
              <a:rPr lang="mr" sz="3200" dirty="0">
                <a:solidFill>
                  <a:srgbClr val="CC0000"/>
                </a:solidFill>
                <a:latin typeface="Utsaah"/>
                <a:ea typeface="Utsaah"/>
                <a:cs typeface="Utsaah"/>
                <a:sym typeface="Utsaah"/>
              </a:rPr>
              <a:t>पावसाळा </a:t>
            </a:r>
            <a:endParaRPr sz="3200" dirty="0">
              <a:solidFill>
                <a:srgbClr val="CC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914400" lvl="0" indent="-4318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Utsaah"/>
              <a:buChar char="●"/>
            </a:pPr>
            <a:r>
              <a:rPr lang="mr" sz="3200" dirty="0">
                <a:solidFill>
                  <a:srgbClr val="CC0000"/>
                </a:solidFill>
                <a:latin typeface="Utsaah"/>
                <a:ea typeface="Utsaah"/>
                <a:cs typeface="Utsaah"/>
                <a:sym typeface="Utsaah"/>
              </a:rPr>
              <a:t>उन्हाळा  </a:t>
            </a:r>
            <a:endParaRPr sz="3200" dirty="0">
              <a:solidFill>
                <a:srgbClr val="CC0000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Utsaah"/>
              <a:ea typeface="Utsaah"/>
              <a:cs typeface="Utsaah"/>
              <a:sym typeface="Utsaah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6711" y="2889350"/>
            <a:ext cx="3763965" cy="3676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9" name="Google Shape;19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8757" y="472843"/>
            <a:ext cx="1719643" cy="82933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1254292" y="531250"/>
            <a:ext cx="5105400" cy="804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m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saah"/>
                <a:ea typeface="Utsaah"/>
                <a:cs typeface="Utsaah"/>
                <a:sym typeface="Utsaah"/>
              </a:rPr>
              <a:t>आवश्यकता</a:t>
            </a:r>
            <a:r>
              <a:rPr lang="mr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saah"/>
                <a:ea typeface="Utsaah"/>
                <a:cs typeface="Utsaah"/>
                <a:sym typeface="Utsaah"/>
              </a:rPr>
              <a:t> </a:t>
            </a:r>
            <a:r>
              <a:rPr lang="m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saah"/>
                <a:ea typeface="Utsaah"/>
                <a:cs typeface="Utsaah"/>
                <a:sym typeface="Utsaah"/>
              </a:rPr>
              <a:t>/</a:t>
            </a:r>
            <a:r>
              <a:rPr lang="mr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saah"/>
                <a:ea typeface="Utsaah"/>
                <a:cs typeface="Utsaah"/>
                <a:sym typeface="Utsaah"/>
              </a:rPr>
              <a:t> </a:t>
            </a:r>
            <a:r>
              <a:rPr lang="m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saah"/>
                <a:ea typeface="Utsaah"/>
                <a:cs typeface="Utsaah"/>
                <a:sym typeface="Utsaah"/>
              </a:rPr>
              <a:t>गरज</a:t>
            </a:r>
            <a:endParaRPr sz="4800" b="1" dirty="0">
              <a:solidFill>
                <a:schemeClr val="tx1">
                  <a:lumMod val="95000"/>
                  <a:lumOff val="5000"/>
                </a:schemeClr>
              </a:solidFill>
              <a:latin typeface="Utsaah"/>
              <a:ea typeface="Utsaah"/>
              <a:cs typeface="Utsaah"/>
              <a:sym typeface="Utsaa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build="allAtOnce" animBg="1"/>
      <p:bldP spid="200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342871" y="285903"/>
            <a:ext cx="3581430" cy="106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00" tIns="45675" rIns="91400" bIns="4567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mr" sz="48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विरजण..??</a:t>
            </a:r>
            <a:endParaRPr sz="4800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1"/>
          </p:nvPr>
        </p:nvSpPr>
        <p:spPr>
          <a:xfrm>
            <a:off x="342870" y="1791460"/>
            <a:ext cx="9372661" cy="54856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r>
              <a:rPr lang="mr" sz="32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दही बनविण्यासाठी लागणारे आधीचे उत्तम दही म्हणजे विरजण.</a:t>
            </a:r>
            <a:endParaRPr sz="32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200" lvl="0" indent="-431800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tsaah"/>
              <a:buChar char="●"/>
            </a:pPr>
            <a:r>
              <a:rPr lang="mr" sz="3200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खूप आंबट-  बॅक्टरीयाची वाढ</a:t>
            </a:r>
            <a:endParaRPr sz="3200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200" lvl="0" indent="-431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tsaah"/>
              <a:buChar char="●"/>
            </a:pPr>
            <a:r>
              <a:rPr lang="mr" sz="3200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पिवळे पडते</a:t>
            </a:r>
            <a:endParaRPr sz="3200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457200" lvl="0" indent="-431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tsaah"/>
              <a:buChar char="●"/>
            </a:pPr>
            <a:r>
              <a:rPr lang="mr" sz="3200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खराब </a:t>
            </a:r>
            <a:endParaRPr sz="3200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  <a:p>
            <a:pPr marL="0" lvl="0" indent="0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sz="4000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pic>
        <p:nvPicPr>
          <p:cNvPr id="208" name="Google Shape;20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4117" y="2887345"/>
            <a:ext cx="4237060" cy="426698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" name="Google Shape;20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8757" y="455908"/>
            <a:ext cx="1719643" cy="82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50" y="4961468"/>
            <a:ext cx="6989250" cy="250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194754" y="204528"/>
            <a:ext cx="8251414" cy="106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00" tIns="45675" rIns="91400" bIns="45675" anchor="ctr" anchorCtr="0">
            <a:noAutofit/>
          </a:bodyPr>
          <a:lstStyle/>
          <a:p>
            <a:pPr lvl="0">
              <a:lnSpc>
                <a:spcPct val="133333"/>
              </a:lnSpc>
              <a:buClr>
                <a:schemeClr val="dk1"/>
              </a:buClr>
              <a:buSzPts val="1100"/>
            </a:pPr>
            <a:r>
              <a:rPr lang="mr-IN" sz="4800" b="1" dirty="0">
                <a:solidFill>
                  <a:schemeClr val="dk1"/>
                </a:solidFill>
                <a:latin typeface="Utsaah"/>
                <a:ea typeface="Utsaah"/>
                <a:cs typeface="Utsaah"/>
                <a:sym typeface="Utsaah"/>
              </a:rPr>
              <a:t>दुधाचे दह्यामध्ये रुपांतर करण्याची प्रक्रिया</a:t>
            </a:r>
            <a:endParaRPr sz="4800" b="1" dirty="0">
              <a:solidFill>
                <a:schemeClr val="dk1"/>
              </a:solidFill>
              <a:latin typeface="Utsaah"/>
              <a:ea typeface="Utsaah"/>
              <a:cs typeface="Utsaah"/>
              <a:sym typeface="Utsaah"/>
            </a:endParaRPr>
          </a:p>
        </p:txBody>
      </p:sp>
      <p:sp>
        <p:nvSpPr>
          <p:cNvPr id="215" name="Google Shape;215;p25"/>
          <p:cNvSpPr txBox="1">
            <a:spLocks noGrp="1"/>
          </p:cNvSpPr>
          <p:nvPr>
            <p:ph type="body" idx="1"/>
          </p:nvPr>
        </p:nvSpPr>
        <p:spPr>
          <a:xfrm>
            <a:off x="342871" y="1529246"/>
            <a:ext cx="9715530" cy="33644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mr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saah" pitchFamily="34" charset="0"/>
                <a:cs typeface="Utsaah" pitchFamily="34" charset="0"/>
                <a:sym typeface="Utsaah"/>
              </a:rPr>
              <a:t>रासायनिक क्रिया –</a:t>
            </a:r>
            <a:endParaRPr lang="mr-I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saah" pitchFamily="34" charset="0"/>
              <a:cs typeface="Utsaah" pitchFamily="34" charset="0"/>
              <a:sym typeface="Utsaah"/>
            </a:endParaRPr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mr" sz="28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C</a:t>
            </a:r>
            <a:r>
              <a:rPr lang="mr" sz="2800" baseline="-250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12</a:t>
            </a:r>
            <a:r>
              <a:rPr lang="mr" sz="28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H</a:t>
            </a:r>
            <a:r>
              <a:rPr lang="mr" sz="2800" baseline="-250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22</a:t>
            </a:r>
            <a:r>
              <a:rPr lang="mr" sz="28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O</a:t>
            </a:r>
            <a:r>
              <a:rPr lang="mr" sz="2800" baseline="-250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11</a:t>
            </a:r>
            <a:r>
              <a:rPr lang="mr" sz="28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 (लॅक्टोज ) + H</a:t>
            </a:r>
            <a:r>
              <a:rPr lang="mr" sz="2800" baseline="-250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2</a:t>
            </a:r>
            <a:r>
              <a:rPr lang="mr" sz="28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O (पाणी ) → 4CH</a:t>
            </a:r>
            <a:r>
              <a:rPr lang="mr" sz="2800" baseline="-250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3</a:t>
            </a:r>
            <a:r>
              <a:rPr lang="mr" sz="28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CH</a:t>
            </a:r>
            <a:r>
              <a:rPr lang="mr-IN" sz="28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.</a:t>
            </a:r>
            <a:r>
              <a:rPr lang="mr" sz="28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OHCOOH (लॅक्टिक ऍसिड )</a:t>
            </a:r>
            <a:endParaRPr sz="2800" dirty="0">
              <a:solidFill>
                <a:schemeClr val="tx1"/>
              </a:solidFill>
              <a:latin typeface="Utsaah" pitchFamily="34" charset="0"/>
              <a:cs typeface="Utsaah" pitchFamily="34" charset="0"/>
              <a:sym typeface="Utsaah"/>
            </a:endParaRPr>
          </a:p>
          <a:p>
            <a:pPr marL="457159" lvl="0" indent="-38096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Char char="●"/>
            </a:pPr>
            <a:r>
              <a:rPr lang="mr" sz="28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lactic acid bacteria and casein</a:t>
            </a:r>
            <a:endParaRPr sz="2800" dirty="0">
              <a:solidFill>
                <a:schemeClr val="tx1"/>
              </a:solidFill>
              <a:latin typeface="Utsaah" pitchFamily="34" charset="0"/>
              <a:cs typeface="Utsaah" pitchFamily="34" charset="0"/>
              <a:sym typeface="Utsaah"/>
            </a:endParaRPr>
          </a:p>
          <a:p>
            <a:pPr marL="457159" lvl="0" indent="-3809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mr" sz="28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दुध गरम (कोमट)</a:t>
            </a:r>
            <a:endParaRPr sz="2800" dirty="0">
              <a:solidFill>
                <a:schemeClr val="tx1"/>
              </a:solidFill>
              <a:latin typeface="Utsaah" pitchFamily="34" charset="0"/>
              <a:cs typeface="Utsaah" pitchFamily="34" charset="0"/>
              <a:sym typeface="Utsaah"/>
            </a:endParaRPr>
          </a:p>
          <a:p>
            <a:pPr marL="457159" lvl="0" indent="-3809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mr" sz="28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दह्यातील लॅक्टोबॅसिलस बॅक्टरीयाचा गुणाकार </a:t>
            </a:r>
            <a:endParaRPr sz="2800" dirty="0">
              <a:solidFill>
                <a:schemeClr val="tx1"/>
              </a:solidFill>
              <a:latin typeface="Utsaah" pitchFamily="34" charset="0"/>
              <a:cs typeface="Utsaah" pitchFamily="34" charset="0"/>
              <a:sym typeface="Utsaah"/>
            </a:endParaRPr>
          </a:p>
          <a:p>
            <a:pPr marL="457159" lvl="0" indent="-3809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mr" sz="28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किण्वन /फेरमेंटेशन</a:t>
            </a:r>
            <a:endParaRPr sz="2800" dirty="0">
              <a:solidFill>
                <a:schemeClr val="tx1"/>
              </a:solidFill>
              <a:latin typeface="Utsaah" pitchFamily="34" charset="0"/>
              <a:cs typeface="Utsaah" pitchFamily="34" charset="0"/>
              <a:sym typeface="Utsaah"/>
            </a:endParaRPr>
          </a:p>
          <a:p>
            <a:pPr marL="457159" lvl="0" indent="-3555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mr" sz="2800" dirty="0">
                <a:solidFill>
                  <a:schemeClr val="tx1"/>
                </a:solidFill>
                <a:latin typeface="Utsaah" pitchFamily="34" charset="0"/>
                <a:cs typeface="Utsaah" pitchFamily="34" charset="0"/>
                <a:sym typeface="Utsaah"/>
              </a:rPr>
              <a:t>pH/सामू </a:t>
            </a:r>
            <a:endParaRPr sz="2400" dirty="0">
              <a:solidFill>
                <a:schemeClr val="tx1"/>
              </a:solidFill>
              <a:latin typeface="Utsaah" pitchFamily="34" charset="0"/>
              <a:cs typeface="Utsaah" pitchFamily="34" charset="0"/>
              <a:sym typeface="Utsaah"/>
            </a:endParaRPr>
          </a:p>
          <a:p>
            <a:pPr marL="457159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sz="2400" dirty="0">
              <a:solidFill>
                <a:schemeClr val="tx1"/>
              </a:solidFill>
              <a:latin typeface="Utsaah" pitchFamily="34" charset="0"/>
              <a:cs typeface="Utsaah" pitchFamily="34" charset="0"/>
              <a:sym typeface="Times New Roman"/>
            </a:endParaRPr>
          </a:p>
          <a:p>
            <a:pPr marL="914316" lvl="0" indent="0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sz="2400" dirty="0">
              <a:solidFill>
                <a:schemeClr val="tx1"/>
              </a:solidFill>
              <a:latin typeface="Utsaah" pitchFamily="34" charset="0"/>
              <a:cs typeface="Utsaah" pitchFamily="34" charset="0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sz="2400" dirty="0">
              <a:solidFill>
                <a:schemeClr val="tx1"/>
              </a:solidFill>
              <a:latin typeface="Utsaah" pitchFamily="34" charset="0"/>
              <a:cs typeface="Utsaah" pitchFamily="34" charset="0"/>
              <a:sym typeface="Georgi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48172" y="2633838"/>
            <a:ext cx="3129228" cy="4935362"/>
            <a:chOff x="6666705" y="2837038"/>
            <a:chExt cx="3129228" cy="4935362"/>
          </a:xfrm>
        </p:grpSpPr>
        <p:pic>
          <p:nvPicPr>
            <p:cNvPr id="216" name="Google Shape;216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66705" y="2837038"/>
              <a:ext cx="3129228" cy="32483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25"/>
            <p:cNvSpPr txBox="1"/>
            <p:nvPr/>
          </p:nvSpPr>
          <p:spPr>
            <a:xfrm>
              <a:off x="7014633" y="6703500"/>
              <a:ext cx="2647950" cy="10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noAutofit/>
            </a:bodyPr>
            <a:lstStyle/>
            <a:p>
              <a:pPr marL="45720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mr" sz="2800" b="0" i="0" u="none" strike="noStrike" cap="none" dirty="0">
                  <a:solidFill>
                    <a:srgbClr val="222222"/>
                  </a:solidFill>
                  <a:highlight>
                    <a:srgbClr val="F8F9FA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लॅक्टोबॅसिलस</a:t>
              </a:r>
              <a:endParaRPr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19" name="Google Shape;21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8757" y="523642"/>
            <a:ext cx="1719643" cy="82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 uiExpand="1" build="p" animBg="1"/>
    </p:bldLst>
  </p:timing>
</p:sld>
</file>

<file path=ppt/theme/theme1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Custom</PresentationFormat>
  <Paragraphs>154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Times New Roman</vt:lpstr>
      <vt:lpstr>Twentieth Century</vt:lpstr>
      <vt:lpstr>Wingdings</vt:lpstr>
      <vt:lpstr>Arial</vt:lpstr>
      <vt:lpstr>Open Sans</vt:lpstr>
      <vt:lpstr>Georgia</vt:lpstr>
      <vt:lpstr>Noto Sans Symbols</vt:lpstr>
      <vt:lpstr>Calibri</vt:lpstr>
      <vt:lpstr>Utsaah</vt:lpstr>
      <vt:lpstr>Median</vt:lpstr>
      <vt:lpstr>Median</vt:lpstr>
      <vt:lpstr>PowerPoint Presentation</vt:lpstr>
      <vt:lpstr>PowerPoint Presentation</vt:lpstr>
      <vt:lpstr>दह्याचे विविध पदार्थ</vt:lpstr>
      <vt:lpstr>दह्याचे प्रकार</vt:lpstr>
      <vt:lpstr>दह्याचे फायदे </vt:lpstr>
      <vt:lpstr>      दह्यामध्ये मिळणारे पोषक घटक   </vt:lpstr>
      <vt:lpstr>PowerPoint Presentation</vt:lpstr>
      <vt:lpstr>विरजण..??</vt:lpstr>
      <vt:lpstr>दुधाचे दह्यामध्ये रुपांतर करण्याची प्रक्रिया</vt:lpstr>
      <vt:lpstr>PowerPoint Presentation</vt:lpstr>
      <vt:lpstr>वेळ </vt:lpstr>
      <vt:lpstr>पद्धत</vt:lpstr>
      <vt:lpstr>पद्धत</vt:lpstr>
      <vt:lpstr>सोपी आणि सुलभ प्रक्रिया </vt:lpstr>
      <vt:lpstr>टिपा / दक्षता</vt:lpstr>
      <vt:lpstr>PowerPoint Presentation</vt:lpstr>
      <vt:lpstr>दही बनवण्याचा बॉक्स / तापमान नियंत्रित पेटी </vt:lpstr>
      <vt:lpstr>प्रकल्प</vt:lpstr>
      <vt:lpstr>PowerPoint Presentation</vt:lpstr>
      <vt:lpstr>धन्यवाद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Sachin Punekar</cp:lastModifiedBy>
  <cp:revision>28</cp:revision>
  <dcterms:modified xsi:type="dcterms:W3CDTF">2020-10-14T12:06:37Z</dcterms:modified>
</cp:coreProperties>
</file>