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92" r:id="rId3"/>
    <p:sldId id="293" r:id="rId4"/>
    <p:sldId id="298" r:id="rId5"/>
    <p:sldId id="305" r:id="rId6"/>
    <p:sldId id="312" r:id="rId7"/>
    <p:sldId id="313" r:id="rId8"/>
    <p:sldId id="316" r:id="rId9"/>
    <p:sldId id="321" r:id="rId10"/>
    <p:sldId id="259" r:id="rId11"/>
    <p:sldId id="301" r:id="rId12"/>
    <p:sldId id="302" r:id="rId13"/>
    <p:sldId id="303" r:id="rId14"/>
    <p:sldId id="304" r:id="rId15"/>
    <p:sldId id="310" r:id="rId16"/>
    <p:sldId id="314" r:id="rId17"/>
    <p:sldId id="309" r:id="rId18"/>
    <p:sldId id="318" r:id="rId19"/>
    <p:sldId id="319" r:id="rId20"/>
    <p:sldId id="311" r:id="rId21"/>
    <p:sldId id="315" r:id="rId22"/>
    <p:sldId id="306" r:id="rId23"/>
    <p:sldId id="325" r:id="rId24"/>
    <p:sldId id="264" r:id="rId25"/>
    <p:sldId id="326" r:id="rId26"/>
    <p:sldId id="338" r:id="rId27"/>
    <p:sldId id="339" r:id="rId28"/>
    <p:sldId id="327" r:id="rId29"/>
    <p:sldId id="280" r:id="rId30"/>
    <p:sldId id="282" r:id="rId31"/>
    <p:sldId id="317" r:id="rId32"/>
    <p:sldId id="320" r:id="rId33"/>
    <p:sldId id="323" r:id="rId34"/>
    <p:sldId id="322" r:id="rId35"/>
    <p:sldId id="334" r:id="rId36"/>
    <p:sldId id="336" r:id="rId37"/>
    <p:sldId id="337" r:id="rId38"/>
    <p:sldId id="333" r:id="rId39"/>
    <p:sldId id="33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8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0" autoAdjust="0"/>
    <p:restoredTop sz="71817" autoAdjust="0"/>
  </p:normalViewPr>
  <p:slideViewPr>
    <p:cSldViewPr>
      <p:cViewPr varScale="1">
        <p:scale>
          <a:sx n="51" d="100"/>
          <a:sy n="51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New</a:t>
            </a:r>
            <a:r>
              <a:rPr lang="en-US" baseline="0" dirty="0" smtClean="0"/>
              <a:t> Fuel use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40%</a:t>
                    </a:r>
                    <a:endParaRPr lang="en-US" sz="24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60%</a:t>
                    </a:r>
                    <a:endParaRPr lang="en-US" sz="2400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2"/>
                <c:pt idx="0">
                  <c:v>Fuel not used any more</c:v>
                </c:pt>
                <c:pt idx="1">
                  <c:v>Fuel still used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621862696850492"/>
          <c:y val="0.35152505368647102"/>
          <c:w val="0.34114583333333331"/>
          <c:h val="0.4226456692913385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4AEC8-DDE2-4721-9D84-183E42CCE55D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6EC4-ECC0-4BB4-B2B7-594A21C6E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http://www.samuchit.com/index.php?option=com_content&amp;view=article&amp;id=1&amp;Itemid=3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http://blog.indicorps.org/wp-content/uploads/2009/11/Shaila.pdf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•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check</a:t>
            </a:r>
            <a:r>
              <a:rPr lang="en-US" baseline="0" dirty="0" smtClean="0"/>
              <a:t> this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Emission Results</a:t>
            </a:r>
            <a:br>
              <a:rPr lang="en-GB" dirty="0" smtClean="0"/>
            </a:br>
            <a:r>
              <a:rPr lang="en-GB" dirty="0" smtClean="0"/>
              <a:t>(for cooking 2.5 lit of food)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 = 8.1 gm</a:t>
            </a:r>
            <a:br>
              <a:rPr lang="en-GB" dirty="0" smtClean="0"/>
            </a:br>
            <a:r>
              <a:rPr lang="en-GB" dirty="0" smtClean="0"/>
              <a:t>Particulate Matter = 69 mg 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Already about </a:t>
            </a:r>
            <a:r>
              <a:rPr lang="en-GB" b="1" i="1" u="sng" dirty="0" smtClean="0"/>
              <a:t>500 stoves</a:t>
            </a:r>
            <a:r>
              <a:rPr lang="en-GB" b="1" i="1" dirty="0" smtClean="0"/>
              <a:t> sold</a:t>
            </a:r>
            <a:r>
              <a:rPr lang="en-GB" b="1" dirty="0" smtClean="0"/>
              <a:t>, growing demand from all over the state. </a:t>
            </a:r>
            <a:endParaRPr lang="en-GB" dirty="0" smtClean="0"/>
          </a:p>
          <a:p>
            <a:r>
              <a:rPr lang="en-GB" b="1" dirty="0" smtClean="0"/>
              <a:t>Price of Stove: INR</a:t>
            </a:r>
            <a:r>
              <a:rPr lang="en-GB" dirty="0" smtClean="0"/>
              <a:t> </a:t>
            </a:r>
            <a:r>
              <a:rPr lang="en-GB" b="1" dirty="0" smtClean="0"/>
              <a:t>1500 (USD 38, Euro 25)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Kerosene for lighting vs. 400-600kgs of firewood per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 per month for cooking.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Trapping heat</a:t>
            </a:r>
            <a:r>
              <a:rPr lang="en-US" dirty="0" smtClean="0"/>
              <a:t>:  Air flow will cool the surface. Therefore air inside the cooker is isolated from the outside air. For better efficiency the collected hot need to be trapped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Trapping heat</a:t>
            </a:r>
            <a:r>
              <a:rPr lang="en-US" dirty="0" smtClean="0"/>
              <a:t>:  Air flow will cool the surface. Therefore air inside the cooker is isolated from the outside air. For better efficiency the collected hot need to be trapped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Trapping heat</a:t>
            </a:r>
            <a:r>
              <a:rPr lang="en-US" dirty="0" smtClean="0"/>
              <a:t>:  Air flow will cool the surface. Therefore air inside the cooker is isolated from the outside air. For better efficiency the collected hot need to be trapped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picture of lung and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6EC4-ECC0-4BB4-B2B7-594A21C6EB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bi&amp;Sarah%20Presentations\Sarahs%20Presentations\Environment\Cooking%20Stoves\MOV03350.MPG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20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2.jpeg"/><Relationship Id="rId4" Type="http://schemas.openxmlformats.org/officeDocument/2006/relationships/image" Target="../media/image12.pn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Cooking Stoves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&amp;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Traditional stone cooking fire-Problems?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1026" name="Picture 2" descr="522154_rural_women_of_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5408840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11" idx="1"/>
          </p:cNvCxnSpPr>
          <p:nvPr/>
        </p:nvCxnSpPr>
        <p:spPr>
          <a:xfrm rot="10800000" flipV="1">
            <a:off x="4038600" y="3835568"/>
            <a:ext cx="3276600" cy="5078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15200" y="3327737"/>
            <a:ext cx="1752600" cy="1015663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Fire touches bottom of pan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4" idx="1"/>
          </p:cNvCxnSpPr>
          <p:nvPr/>
        </p:nvCxnSpPr>
        <p:spPr>
          <a:xfrm rot="10800000">
            <a:off x="4267200" y="4419601"/>
            <a:ext cx="1905000" cy="3318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72200" y="4397514"/>
            <a:ext cx="2895600" cy="70788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Fire spreads out of cooker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5181600"/>
            <a:ext cx="3657600" cy="40011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Thermal efficiency is 5 to 15 %.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401412" y="5689937"/>
            <a:ext cx="3666388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Take more time to cook so needs lots of fuel.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6200" y="5068669"/>
            <a:ext cx="4191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The smoke makes the cooking pots dirty this increases the work load of women.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1219200"/>
            <a:ext cx="3276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Smoke entering into the kitchen room leads to ‘Indoor air Pollution’( IAP)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1447800"/>
            <a:ext cx="5029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Every year IAP is responsible for the death of 1.6 million people - that's one death every 20 seconds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76200" y="6135469"/>
            <a:ext cx="4191000" cy="36933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This creates a risk of burns and scalds.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2514600"/>
            <a:ext cx="3116564" cy="1487270"/>
            <a:chOff x="228600" y="2514600"/>
            <a:chExt cx="3116564" cy="1487270"/>
          </a:xfrm>
        </p:grpSpPr>
        <p:sp>
          <p:nvSpPr>
            <p:cNvPr id="21" name="Rectangle 20"/>
            <p:cNvSpPr/>
            <p:nvPr/>
          </p:nvSpPr>
          <p:spPr>
            <a:xfrm>
              <a:off x="228600" y="2514600"/>
              <a:ext cx="2758471" cy="70788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Only one cooking pot can be used at a time.</a:t>
              </a:r>
            </a:p>
          </p:txBody>
        </p:sp>
        <p:cxnSp>
          <p:nvCxnSpPr>
            <p:cNvPr id="26" name="Straight Arrow Connector 25"/>
            <p:cNvCxnSpPr>
              <a:stCxn id="21" idx="2"/>
            </p:cNvCxnSpPr>
            <p:nvPr/>
          </p:nvCxnSpPr>
          <p:spPr>
            <a:xfrm rot="16200000" flipH="1">
              <a:off x="2086808" y="2743513"/>
              <a:ext cx="779384" cy="17373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Traditional Urban </a:t>
            </a:r>
            <a:r>
              <a:rPr lang="en-US" dirty="0" err="1" smtClean="0"/>
              <a:t>Chulha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772250" cy="27411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581400" cy="26919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>
            <a:endCxn id="10" idx="1"/>
          </p:cNvCxnSpPr>
          <p:nvPr/>
        </p:nvCxnSpPr>
        <p:spPr>
          <a:xfrm flipV="1">
            <a:off x="2057400" y="1863299"/>
            <a:ext cx="2286000" cy="1337101"/>
          </a:xfrm>
          <a:prstGeom prst="line">
            <a:avLst/>
          </a:prstGeom>
          <a:ln w="381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1447800"/>
            <a:ext cx="2819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Chula used in urban slum areas</a:t>
            </a:r>
            <a:endParaRPr lang="en-US" sz="2400" dirty="0"/>
          </a:p>
        </p:txBody>
      </p:sp>
      <p:cxnSp>
        <p:nvCxnSpPr>
          <p:cNvPr id="11" name="Straight Connector 10"/>
          <p:cNvCxnSpPr>
            <a:endCxn id="13" idx="3"/>
          </p:cNvCxnSpPr>
          <p:nvPr/>
        </p:nvCxnSpPr>
        <p:spPr>
          <a:xfrm rot="10800000">
            <a:off x="4419600" y="4987500"/>
            <a:ext cx="2362200" cy="194101"/>
          </a:xfrm>
          <a:prstGeom prst="line">
            <a:avLst/>
          </a:prstGeom>
          <a:ln w="381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4572000"/>
            <a:ext cx="3581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Exposed flame losing heat to surrounding air.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2819400"/>
            <a:ext cx="2590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Only cook one item at a time</a:t>
            </a:r>
            <a:endParaRPr lang="en-US" sz="2400" dirty="0"/>
          </a:p>
        </p:txBody>
      </p:sp>
      <p:cxnSp>
        <p:nvCxnSpPr>
          <p:cNvPr id="21" name="Straight Connector 20"/>
          <p:cNvCxnSpPr>
            <a:endCxn id="20" idx="2"/>
          </p:cNvCxnSpPr>
          <p:nvPr/>
        </p:nvCxnSpPr>
        <p:spPr>
          <a:xfrm rot="5400000" flipH="1" flipV="1">
            <a:off x="7121099" y="4225499"/>
            <a:ext cx="1226403" cy="76200"/>
          </a:xfrm>
          <a:prstGeom prst="line">
            <a:avLst/>
          </a:prstGeom>
          <a:ln w="381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38200" y="5562600"/>
            <a:ext cx="358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Same smoke and fuel problems as traditional stone cooking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Traditional </a:t>
            </a:r>
            <a:r>
              <a:rPr lang="en-US" dirty="0" err="1" smtClean="0"/>
              <a:t>Chulha</a:t>
            </a:r>
            <a:r>
              <a:rPr lang="en-US" dirty="0" smtClean="0"/>
              <a:t>: Smoke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1600200"/>
            <a:ext cx="4648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Every year 500,000 women and children die in India due to long term exposure to smoke in rural kitchens.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743200"/>
            <a:ext cx="20874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smoke causes:</a:t>
            </a:r>
          </a:p>
        </p:txBody>
      </p:sp>
      <p:pic>
        <p:nvPicPr>
          <p:cNvPr id="10" name="Picture 4" descr="A village man using his 'chulh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556000" cy="26670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533400" y="4114800"/>
            <a:ext cx="2057400" cy="1941731"/>
            <a:chOff x="533400" y="4114800"/>
            <a:chExt cx="2057400" cy="1941731"/>
          </a:xfrm>
        </p:grpSpPr>
        <p:cxnSp>
          <p:nvCxnSpPr>
            <p:cNvPr id="12" name="Straight Connector 11"/>
            <p:cNvCxnSpPr>
              <a:endCxn id="13" idx="0"/>
            </p:cNvCxnSpPr>
            <p:nvPr/>
          </p:nvCxnSpPr>
          <p:spPr>
            <a:xfrm rot="16200000" flipH="1">
              <a:off x="590550" y="4438650"/>
              <a:ext cx="1295400" cy="64770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5410200"/>
              <a:ext cx="20574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User and family exposed to smoke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67200" y="5562600"/>
            <a:ext cx="4572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sz="2000" dirty="0" smtClean="0"/>
              <a:t>Family members often need to climb on the roof to clean the chimney. This has been blamed for many accidents.</a:t>
            </a:r>
            <a:endParaRPr lang="en-US" sz="2000" dirty="0"/>
          </a:p>
        </p:txBody>
      </p:sp>
      <p:pic>
        <p:nvPicPr>
          <p:cNvPr id="17" name="Picture 2" descr="http://t1.gstatic.com/images?q=tbn:ANd9GcRlBy5NvjzUIvUR9eD4V58TBPbMQjnpO_-BllX8HzonzzW4akBb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1625600" cy="1219200"/>
          </a:xfrm>
          <a:prstGeom prst="rect">
            <a:avLst/>
          </a:prstGeom>
          <a:noFill/>
        </p:spPr>
      </p:pic>
      <p:pic>
        <p:nvPicPr>
          <p:cNvPr id="18" name="Picture 4" descr="http://static3.depositphotos.com/1009487/263/i/450/dep_2634374-Lung-infe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1524000" cy="152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14800" y="4583668"/>
            <a:ext cx="157927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Eye problems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4572000"/>
            <a:ext cx="17283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Lung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using wood as a fuel: Time &amp; Money</a:t>
            </a:r>
            <a:endParaRPr lang="en-US" dirty="0"/>
          </a:p>
        </p:txBody>
      </p:sp>
      <p:pic>
        <p:nvPicPr>
          <p:cNvPr id="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0"/>
            <a:ext cx="1239719" cy="12236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1981200"/>
            <a:ext cx="845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Women and children have to spend time collecting wood.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2782669"/>
            <a:ext cx="7696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Women could be earning money and children could be at school</a:t>
            </a:r>
            <a:endParaRPr lang="en-US" sz="2400" dirty="0"/>
          </a:p>
        </p:txBody>
      </p:sp>
      <p:pic>
        <p:nvPicPr>
          <p:cNvPr id="11" name="Picture 10" descr="http://www.sulekha.com/mstore/kumar-indian/albums/default/India%205%20Rupees%20Note%202002%20Mahatma%20Gandhi%20Signed%20by%20-%20Dr.%20Bimal%20Jalan%20-%20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50259"/>
            <a:ext cx="2133600" cy="112654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4971871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This means less money to spend on food, education, and medical care.   An improved cooking stove can help boost a family's income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3962400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dirty="0" smtClean="0"/>
              <a:t>The cost of wood is going up in urban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using wood as a fuel: Deforestation</a:t>
            </a:r>
            <a:endParaRPr lang="en-US" dirty="0"/>
          </a:p>
        </p:txBody>
      </p:sp>
      <p:pic>
        <p:nvPicPr>
          <p:cNvPr id="12" name="Picture 6" descr="http://www.urban75.org/photos/new-forest/images/new-forest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2514600"/>
            <a:ext cx="6667501" cy="4267200"/>
          </a:xfrm>
          <a:prstGeom prst="rect">
            <a:avLst/>
          </a:prstGeom>
          <a:noFill/>
        </p:spPr>
      </p:pic>
      <p:pic>
        <p:nvPicPr>
          <p:cNvPr id="6" name="Picture 3" descr="F:\EWB\Biogas\deforestati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12940"/>
            <a:ext cx="6019800" cy="473546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4800" y="1828800"/>
            <a:ext cx="457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Quality of the land will decrease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257800" y="1752600"/>
            <a:ext cx="3200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Erosion will increase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2895600"/>
            <a:ext cx="4114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Diversification will decrease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04800" y="2362200"/>
            <a:ext cx="4495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Flooding may increase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04800" y="3429000"/>
            <a:ext cx="3200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Reduced quality of air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04800" y="3962400"/>
            <a:ext cx="5867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Runoff  is increased so ground water recharge is </a:t>
            </a:r>
            <a:r>
              <a:rPr lang="en-US" sz="2400" dirty="0" err="1" smtClean="0"/>
              <a:t>minimised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657600" y="5505271"/>
            <a:ext cx="5257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GB" sz="2400" dirty="0" smtClean="0"/>
              <a:t>The main goal of most improved cooking stoves is to reduce amount of wood the stoves consume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A better cook stove needs to: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1524000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Minimse</a:t>
            </a:r>
            <a:r>
              <a:rPr lang="en-US" sz="2400" dirty="0" smtClean="0"/>
              <a:t> fuel usage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038600" y="1524000"/>
            <a:ext cx="3733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Cook two things at once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2438400"/>
            <a:ext cx="3276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Reduce the smoke emitted towards the user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191000" y="2514600"/>
            <a:ext cx="358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Use different biomass fuels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3962400"/>
            <a:ext cx="3352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Easy to build from local materials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5257800"/>
            <a:ext cx="3810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Cook different things rice, </a:t>
            </a:r>
            <a:r>
              <a:rPr lang="en-GB" sz="2400" dirty="0" err="1" smtClean="0"/>
              <a:t>chipatti</a:t>
            </a:r>
            <a:r>
              <a:rPr lang="en-GB" sz="2400" dirty="0" smtClean="0"/>
              <a:t> etc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114800" y="3962400"/>
            <a:ext cx="3505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Accept different cooking vessels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1828800"/>
            <a:ext cx="6096000" cy="31700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 we have seen the problems with using a traditional wood stove and what is needed to make it better….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5257800"/>
            <a:ext cx="74676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Now lets look at some improved stoves</a:t>
            </a:r>
            <a:endParaRPr lang="en-US" sz="3600" dirty="0"/>
          </a:p>
        </p:txBody>
      </p:sp>
      <p:pic>
        <p:nvPicPr>
          <p:cNvPr id="24" name="Picture 6" descr="http://t2.gstatic.com/images?q=tbn:ANd9GcQq4U9zAamOVDuguEAKT5tfAyjCuyVHQTKJY-OjtFo7_t6Qgtp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0" y="4343400"/>
            <a:ext cx="2295525" cy="1990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Bharatlaxmi</a:t>
            </a:r>
            <a:r>
              <a:rPr lang="en-GB" b="1" dirty="0" smtClean="0"/>
              <a:t> stove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2050" name="Picture 2" descr="http://www.samuchit.com/images/stories/products/blaxm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2819400" cy="3051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http://www.samuchit.com/images/stories/products/blaxm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86215"/>
            <a:ext cx="2562225" cy="2919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09600" y="5486400"/>
            <a:ext cx="3962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The stove needs to be installed in a mud and brick platform.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1066800"/>
            <a:ext cx="2590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Fixed improved single pot hole stove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400800" y="1044714"/>
            <a:ext cx="2590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No behavioural change required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400800" y="1876961"/>
            <a:ext cx="2590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Affordable to rural population</a:t>
            </a:r>
          </a:p>
          <a:p>
            <a:r>
              <a:rPr lang="en-GB" sz="2000" b="1" dirty="0" smtClean="0"/>
              <a:t>Price of stove: INR 500 </a:t>
            </a:r>
            <a:endParaRPr lang="en-GB" sz="2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276600" y="3886200"/>
            <a:ext cx="38862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8 bricks of insulating cement</a:t>
            </a:r>
          </a:p>
        </p:txBody>
      </p:sp>
      <p:cxnSp>
        <p:nvCxnSpPr>
          <p:cNvPr id="19" name="Straight Connector 18"/>
          <p:cNvCxnSpPr>
            <a:endCxn id="18" idx="2"/>
          </p:cNvCxnSpPr>
          <p:nvPr/>
        </p:nvCxnSpPr>
        <p:spPr>
          <a:xfrm rot="10800000">
            <a:off x="5219700" y="4286310"/>
            <a:ext cx="1485900" cy="28569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00400" y="4572000"/>
            <a:ext cx="2667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metallic wire for tying the bricks together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5791200" y="5029200"/>
            <a:ext cx="1295400" cy="2286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304800" y="2895600"/>
            <a:ext cx="2438403" cy="762001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447800" y="4419600"/>
            <a:ext cx="1905000" cy="762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600" y="4495800"/>
            <a:ext cx="25908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Metallic pot holder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895600" y="1905000"/>
            <a:ext cx="2057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50% less fuel </a:t>
            </a:r>
            <a:endParaRPr lang="en-US" sz="2000" dirty="0"/>
          </a:p>
        </p:txBody>
      </p:sp>
      <p:sp>
        <p:nvSpPr>
          <p:cNvPr id="23" name="Down Arrow 22"/>
          <p:cNvSpPr/>
          <p:nvPr/>
        </p:nvSpPr>
        <p:spPr>
          <a:xfrm>
            <a:off x="4419600" y="2438400"/>
            <a:ext cx="1905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30% </a:t>
            </a:r>
            <a:r>
              <a:rPr lang="en-US" sz="1600" dirty="0" smtClean="0"/>
              <a:t>less cooking time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8" grpId="0" animBg="1"/>
      <p:bldP spid="21" grpId="0" animBg="1"/>
      <p:bldP spid="24" grpId="0" animBg="1"/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The Smokeless </a:t>
            </a:r>
            <a:r>
              <a:rPr lang="en-US" dirty="0" err="1" smtClean="0"/>
              <a:t>Chulha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40975"/>
            <a:ext cx="4697979" cy="3488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1143000"/>
            <a:ext cx="4152900" cy="3322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381000" y="2514600"/>
            <a:ext cx="2743201" cy="2743200"/>
            <a:chOff x="381000" y="2514600"/>
            <a:chExt cx="2743201" cy="2743200"/>
          </a:xfrm>
        </p:grpSpPr>
        <p:cxnSp>
          <p:nvCxnSpPr>
            <p:cNvPr id="10" name="Straight Connector 9"/>
            <p:cNvCxnSpPr>
              <a:endCxn id="13" idx="2"/>
            </p:cNvCxnSpPr>
            <p:nvPr/>
          </p:nvCxnSpPr>
          <p:spPr>
            <a:xfrm rot="16200000" flipV="1">
              <a:off x="1259533" y="3393133"/>
              <a:ext cx="2281535" cy="144780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" y="2514600"/>
              <a:ext cx="25908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Two pot holders</a:t>
              </a:r>
              <a:endParaRPr lang="en-US" sz="24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1000" y="5493603"/>
            <a:ext cx="2895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It traps smoke and heat inside</a:t>
            </a:r>
            <a:endParaRPr lang="en-US" sz="2400" dirty="0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 rot="5400000">
            <a:off x="5257800" y="4807803"/>
            <a:ext cx="1066800" cy="3048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629400" y="182940"/>
            <a:ext cx="2209800" cy="1645860"/>
            <a:chOff x="6629400" y="182940"/>
            <a:chExt cx="2209800" cy="1645860"/>
          </a:xfrm>
        </p:grpSpPr>
        <p:cxnSp>
          <p:nvCxnSpPr>
            <p:cNvPr id="20" name="Straight Connector 19"/>
            <p:cNvCxnSpPr>
              <a:endCxn id="21" idx="1"/>
            </p:cNvCxnSpPr>
            <p:nvPr/>
          </p:nvCxnSpPr>
          <p:spPr>
            <a:xfrm rot="5400000" flipH="1" flipV="1">
              <a:off x="6389385" y="1207785"/>
              <a:ext cx="861030" cy="38100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10400" y="182940"/>
              <a:ext cx="1828800" cy="15696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Vent lid to stop rain and animals entering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1000" y="1066800"/>
            <a:ext cx="6019800" cy="1066801"/>
            <a:chOff x="457200" y="1143000"/>
            <a:chExt cx="6019800" cy="1066801"/>
          </a:xfrm>
        </p:grpSpPr>
        <p:sp>
          <p:nvSpPr>
            <p:cNvPr id="18" name="Rectangle 17"/>
            <p:cNvSpPr/>
            <p:nvPr/>
          </p:nvSpPr>
          <p:spPr>
            <a:xfrm>
              <a:off x="457200" y="1143000"/>
              <a:ext cx="33528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Vents smoke out of room with a chimney </a:t>
              </a:r>
            </a:p>
          </p:txBody>
        </p:sp>
        <p:cxnSp>
          <p:nvCxnSpPr>
            <p:cNvPr id="16" name="Straight Connector 15"/>
            <p:cNvCxnSpPr>
              <a:endCxn id="18" idx="3"/>
            </p:cNvCxnSpPr>
            <p:nvPr/>
          </p:nvCxnSpPr>
          <p:spPr>
            <a:xfrm rot="10800000">
              <a:off x="3810000" y="1558500"/>
              <a:ext cx="2667000" cy="651301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rot="5400000">
            <a:off x="7086600" y="3810000"/>
            <a:ext cx="685800" cy="6858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00800" y="4495800"/>
            <a:ext cx="1828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80% of heat</a:t>
            </a:r>
          </a:p>
          <a:p>
            <a:r>
              <a:rPr lang="en-GB" sz="2400" dirty="0" smtClean="0"/>
              <a:t>cooking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7429500" y="4533900"/>
            <a:ext cx="2133600" cy="762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39000" y="5558135"/>
            <a:ext cx="1828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20% of heat</a:t>
            </a:r>
          </a:p>
          <a:p>
            <a:r>
              <a:rPr lang="en-GB" sz="2400" dirty="0" smtClean="0"/>
              <a:t>Keeping food warm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Smokeless </a:t>
            </a:r>
            <a:r>
              <a:rPr lang="en-US" dirty="0" err="1" smtClean="0"/>
              <a:t>Chulha</a:t>
            </a:r>
            <a:r>
              <a:rPr lang="en-US" dirty="0" smtClean="0"/>
              <a:t> at </a:t>
            </a:r>
            <a:r>
              <a:rPr lang="en-US" dirty="0" err="1" smtClean="0"/>
              <a:t>Vigyan</a:t>
            </a:r>
            <a:r>
              <a:rPr lang="en-US" dirty="0" smtClean="0"/>
              <a:t> Ashram</a:t>
            </a:r>
            <a:endParaRPr lang="en-US" dirty="0"/>
          </a:p>
        </p:txBody>
      </p:sp>
      <p:pic>
        <p:nvPicPr>
          <p:cNvPr id="1026" name="Picture 2" descr="C:\Documents and Settings\MWHRecovery\My Documents\EWB FROM LUMSDES\EWB\Lessons\Cooking Stoves\DSC0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MWHRecovery\My Documents\EWB FROM LUMSDES\EWB\Lessons\Cooking Stoves\DSC0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Smokeless </a:t>
            </a:r>
            <a:r>
              <a:rPr lang="en-US" dirty="0" err="1" smtClean="0"/>
              <a:t>Chulha</a:t>
            </a:r>
            <a:r>
              <a:rPr lang="en-US" dirty="0" smtClean="0"/>
              <a:t> at </a:t>
            </a:r>
            <a:r>
              <a:rPr lang="en-US" dirty="0" err="1" smtClean="0"/>
              <a:t>Vigyan</a:t>
            </a:r>
            <a:r>
              <a:rPr lang="en-US" dirty="0" smtClean="0"/>
              <a:t> Ashram</a:t>
            </a:r>
            <a:endParaRPr lang="en-US" dirty="0"/>
          </a:p>
        </p:txBody>
      </p:sp>
      <p:pic>
        <p:nvPicPr>
          <p:cNvPr id="7" name="MOV0335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2192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Why is it important to cook food?</a:t>
            </a:r>
            <a:endParaRPr lang="en-US" dirty="0"/>
          </a:p>
        </p:txBody>
      </p:sp>
      <p:pic>
        <p:nvPicPr>
          <p:cNvPr id="9" name="Picture 2" descr="http://www.picturesof.net/_images_300/A_Colorful_Cartoon_Cooking_Pans_Royalty_Free_Clipart_Picture_100826-023353-20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07742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362200"/>
            <a:ext cx="454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Makes it safe to eat</a:t>
            </a:r>
            <a:endParaRPr lang="en-US" sz="3600" dirty="0"/>
          </a:p>
        </p:txBody>
      </p:sp>
      <p:grpSp>
        <p:nvGrpSpPr>
          <p:cNvPr id="2" name="Group 14"/>
          <p:cNvGrpSpPr/>
          <p:nvPr/>
        </p:nvGrpSpPr>
        <p:grpSpPr>
          <a:xfrm>
            <a:off x="533400" y="3352800"/>
            <a:ext cx="8001000" cy="2376487"/>
            <a:chOff x="762000" y="3352800"/>
            <a:chExt cx="8001000" cy="2376487"/>
          </a:xfrm>
        </p:grpSpPr>
        <p:grpSp>
          <p:nvGrpSpPr>
            <p:cNvPr id="4" name="Group 3"/>
            <p:cNvGrpSpPr/>
            <p:nvPr/>
          </p:nvGrpSpPr>
          <p:grpSpPr>
            <a:xfrm>
              <a:off x="6614206" y="3352800"/>
              <a:ext cx="2148794" cy="2376487"/>
              <a:chOff x="6512606" y="1484313"/>
              <a:chExt cx="2148794" cy="2376487"/>
            </a:xfrm>
          </p:grpSpPr>
          <p:pic>
            <p:nvPicPr>
              <p:cNvPr id="6" name="Picture 5" descr="http://rlv.zcache.com/colourful_cartoon_germs_bumper_sticker-p128396365988627252trl0_4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627" t="36884" r="57693" b="38547"/>
              <a:stretch>
                <a:fillRect/>
              </a:stretch>
            </p:blipFill>
            <p:spPr bwMode="auto">
              <a:xfrm>
                <a:off x="7596188" y="2924175"/>
                <a:ext cx="865187" cy="93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5" descr="http://rlv.zcache.com/colourful_cartoon_germs_bumper_sticker-p128396365988627252trl0_4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636" t="36884" r="38574" b="38547"/>
              <a:stretch>
                <a:fillRect/>
              </a:stretch>
            </p:blipFill>
            <p:spPr bwMode="auto">
              <a:xfrm>
                <a:off x="6512606" y="1970314"/>
                <a:ext cx="792162" cy="93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 descr="http://rlv.zcache.com/colourful_cartoon_germs_bumper_sticker-p128396365988627252trl0_4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837" t="36884" r="76814" b="38547"/>
              <a:stretch>
                <a:fillRect/>
              </a:stretch>
            </p:blipFill>
            <p:spPr bwMode="auto">
              <a:xfrm>
                <a:off x="7885113" y="1484313"/>
                <a:ext cx="776287" cy="93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62000" y="4114800"/>
              <a:ext cx="5257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Kills bacteria, prevent illness and disease</a:t>
              </a:r>
              <a:endParaRPr lang="en-US" sz="3200" dirty="0"/>
            </a:p>
          </p:txBody>
        </p:sp>
      </p:grpSp>
      <p:sp>
        <p:nvSpPr>
          <p:cNvPr id="46082" name="AutoShape 2" descr="data:image/jpg;base64,/9j/4AAQSkZJRgABAQAAAQABAAD/2wCEAAkGBhQSERAUEhQUFBEVGBYaGBQXFBUXHhwVHR8dHh8hFRchGyYqGyUvHxYXIzsgJTM1OCwtFiMyNTwtPScrLCoBCQoKDQwMDQwNDSkYHhgpKSkpKSkpKSkpKSkpKSkpKSkpKSkpKSkpKSkpKSkpKSkpKSkpKSkpKSkpKSkpKSkpKf/AABEIAFcAUQMBIgACEQEDEQH/xAAbAAACAwEBAQAAAAAAAAAAAAAABQEEBgMHAv/EAD0QAAICAQMCBAUBAwgLAAAAAAECAxEABBIhBTEGEyJBMlFhcYEjFEKxM1JTgqHC0eEVFiRUYnKRkpOjwf/EABQBAQAAAAAAAAAAAAAAAAAAAAD/xAAUEQEAAAAAAAAAAAAAAAAAAAAA/9oADAMBAAIRAxEAPwD3HIycMAwwyMCrrtZs2qo3SOaVbrtyST7ADuc4/wCi9/MzGQ/zbKoPsoP8byCP9rF/0J2/93q/uYl8V+LTAyxRKkjMNvO4jeSBtNcKaN8kcffA4a8F3j/YtNG8a2WYwoqvRA2pIV/5vUPl3ON+nx7w/l79PLG21k3b1ugRxdEEEdq/GK+heIkh08KzecAKTfJDsCkITtv3+EqB3PA5vO3hzqMSz6iPzHO5ozcqupMrKdwtgKJAWl+Q4wHmi1xZmjkAWVRZANgr7Mh+X8D+Lu4u6koEmmYfF5m37qytuH29Ib+oMYjAmsMMMAwwwwDDDIvAqa/R79rKdsiG0b69iGHuCOD/AJZndb0mOQuuydZASzJGEkTc/JYbwV9XJrg/MY36xqHVkHrEZBsxlA2+xQN+1X2yNFo5KDM7RuxNg7GJUEhd3FbttAkYGf0ngeOVbSZ1FkECIRkEdwVBFH8Ze0nhfTaY20kjncrbSwO5lNraKLajyLvkY1g0EBZl9LyA29n1En3YcfKvlxQzoZ9PB6QYkY9lBRST9BYs4H1p4mdxI42gXsQ9xfdm+pHFewJ+Zy9nHS6pZEDKfSb9qogkEEexBBFfTK+k6wkkjou4FbokUGo0xjP71Hg4F/DIvDAra/qCwpve9tqOFLGyaFAd++ddPqFkVXQhlYWCOxGZvqOodlaFT57JJCQyVvUrIrVKv2B9Y/IGc06k0WolZIyImkdWQG97r8TRihtfudv74B/eHIafVz7Ed6varNXzoX/8xRodJPLFHL+1OHdValSIoAwBoKVsjnvdnLB8RwblXfwyqwejsIawAX7A+k8H5Yk6hrZNCQkZuALuQMB6QWA2ryN4BIpbBG8fEOAFnqfSZ3YM4ST0lCUC3tPPEclgH6g/jFS6apZvNSXaSNjzadpAECqAu9TakUeexu+5ON+k+KZJ1tNNIfmbRQG4IBtvkQby7D02R5FlnIUqbWKNmoHtcjcbzyeKAH174GS6T1OWWWWNotQNPH7x+pqv4VlJDhCNrbRz3F0KxtrI4ZYmg0UUZlf0uWTaY1/eMpKkhqugeSeewJyn4m1UcOpvyRqJCo3nzXDqCfSBXCjlz9ApJq8eazTJDpaRzACe5kVSzN7NMwajz8XfjjArMyF/KkYzyIL/AGaLhFAr+UJI3Ht8R9+3OLtVJLFHpIowgmiYjytwLKG3+VTDj1bChvg7vzlDw/0RWlXy4jw36jidpY/Lr1fqFV9ZNfAT82+WaGPwf+pv8ytjx+XQJ/QQhgjEnn1dj7AD64Hf/WZ/911H/jP+OGPa+2GBnunaAypK67opPOkaJ2QggGrDKe63YI96sexy3oulFoplnUAySM1IxNHimRqBBsbge44xzkYGM12iUCSOQVqHaFXYEqJoTItsqg0CbpgPf6EZ013hV0ULG8kkCncqWpdCO3ls3cXXFjt7981UulVipZVYqbUkA03a1+R5OdawM1ousRrPGC6ebMoWWNWBqdV+nANBlI/4RjKeXUSemNVhH9I5Dn+og4v6sfwcUeIPDJL+bE7IgDF1VgtNYfem4FQbW69zznbp3XpnApEkJAIX1QSUeb8t7B+6tWBnp9F5EpWSTzpGVl2r69kspRA7seQz/LsAOBXJ2fXUP7O7Ly0YDr90Ib+7/biLR6YsNZIyNHNHI7hG22QdkiE0T7oR+CMut430zQqwLkuPTEUZWb7WAK7+q6+uA26d1SKdQ0Tq68djyPow7j7HLmed9E6Y+m8jVKfVIJI38xrBUSOUVnPwjb6Q3YFVBBuxuumdRWeJJUva4sXgW8MjJwDDDDAMMMMBT4qDHR6kIGZihFKCxo8GgOTwTwPliPxJ4o0Rg5mi9DxnYxKsNrixtNFTQIzYkZnOr+EjKPTLwsjypFLGkke9txO5aBItye/GAl65qISrNDrA36DSbS8hLaayL3oLdQb4N+4sWcsQ6CAxpDBBqCi+QpdSY0KOt+YAx2uBQuhYJy/0iKV19LwRSR/psg0tMh70P1exuwRwQby+3RpWB36qbn2RY4x/1Clv7cBPP0R20oj1cy6eARoCiOLV0e93nN8QKhbUjveXvBrtJEZ2KjzSaVFKr6WZd9Hm2oE9vbj3xf0CCFHY6ja0y7SGkbewZSUbZuJr1Rk8fz8deGP5Fh8pZx/7GP8AA4DjDIwwC8LwwwC8LycMCMDhhgZHqGm1yTtNEqsxtCPQEaIEld1srBhfez3NYTdN1E3MmmAvuF1rgn8BfT+Dk4YHPSeGpIWkeHSaZXbbtLzOSKFG2CEtZ5q++fXSoNfHJJuUU8u+v0tgBrd7l/sB7/fDDA114YYYH//Z"/>
          <p:cNvSpPr>
            <a:spLocks noChangeAspect="1" noChangeArrowheads="1"/>
          </p:cNvSpPr>
          <p:nvPr/>
        </p:nvSpPr>
        <p:spPr bwMode="auto">
          <a:xfrm>
            <a:off x="76200" y="-406400"/>
            <a:ext cx="771525" cy="82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needed for Smokeless </a:t>
            </a:r>
            <a:r>
              <a:rPr lang="en-US" b="1" dirty="0" err="1" smtClean="0"/>
              <a:t>Chulah</a:t>
            </a:r>
            <a:r>
              <a:rPr lang="en-US" b="1" dirty="0" smtClean="0"/>
              <a:t> construction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/>
              <a:t>Bricks or mud made out of</a:t>
            </a:r>
          </a:p>
          <a:p>
            <a:pPr lvl="1"/>
            <a:r>
              <a:rPr lang="en-US" sz="2800" dirty="0" smtClean="0"/>
              <a:t>Clay – 1 Part</a:t>
            </a:r>
            <a:endParaRPr lang="en-US" dirty="0" smtClean="0"/>
          </a:p>
          <a:p>
            <a:pPr lvl="1"/>
            <a:r>
              <a:rPr lang="en-US" sz="2800" dirty="0" smtClean="0"/>
              <a:t>Sand – 5 part</a:t>
            </a:r>
            <a:endParaRPr lang="en-US" dirty="0" smtClean="0"/>
          </a:p>
          <a:p>
            <a:pPr lvl="1"/>
            <a:r>
              <a:rPr lang="en-US" sz="2800" dirty="0" err="1" smtClean="0"/>
              <a:t>Bhoosa</a:t>
            </a:r>
            <a:r>
              <a:rPr lang="en-US" sz="2800" dirty="0" smtClean="0"/>
              <a:t> or paddy husk or cow dung.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Chimney made from cement pipe. </a:t>
            </a:r>
          </a:p>
          <a:p>
            <a:r>
              <a:rPr lang="en-US" sz="2400" dirty="0" smtClean="0"/>
              <a:t> (Metal pipes will get too hot and plastic pipes may melt)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5297269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Cap on the chimney top, to protect from rain, animals and sparks</a:t>
            </a:r>
            <a:endParaRPr lang="en-US" sz="2400" dirty="0"/>
          </a:p>
        </p:txBody>
      </p:sp>
      <p:pic>
        <p:nvPicPr>
          <p:cNvPr id="1026" name="Picture 2" descr="19_07_06_2_port_chul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78859"/>
            <a:ext cx="3505200" cy="2955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715000"/>
            <a:ext cx="1083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err="1" smtClean="0"/>
              <a:t>Laxmi</a:t>
            </a:r>
            <a:r>
              <a:rPr lang="en-US" dirty="0" smtClean="0"/>
              <a:t> Stove</a:t>
            </a:r>
            <a:endParaRPr lang="en-US" dirty="0"/>
          </a:p>
        </p:txBody>
      </p:sp>
      <p:pic>
        <p:nvPicPr>
          <p:cNvPr id="4" name="Picture 2" descr="http://www.samuchit.com/images/stories/products/improvedlaxmist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959" y="1447800"/>
            <a:ext cx="667917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" name="Group 45"/>
          <p:cNvGrpSpPr/>
          <p:nvPr/>
        </p:nvGrpSpPr>
        <p:grpSpPr>
          <a:xfrm>
            <a:off x="5867400" y="1905000"/>
            <a:ext cx="3276600" cy="1600200"/>
            <a:chOff x="5867400" y="1905000"/>
            <a:chExt cx="3276600" cy="1600200"/>
          </a:xfrm>
        </p:grpSpPr>
        <p:sp>
          <p:nvSpPr>
            <p:cNvPr id="16" name="Rectangle 15"/>
            <p:cNvSpPr/>
            <p:nvPr/>
          </p:nvSpPr>
          <p:spPr>
            <a:xfrm>
              <a:off x="6781800" y="1905000"/>
              <a:ext cx="2362200" cy="1015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Any household pot can be placed on top of the stove</a:t>
              </a:r>
              <a:endParaRPr lang="en-US" sz="2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5867400" y="2895600"/>
              <a:ext cx="914400" cy="60960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2971800" y="2286000"/>
            <a:ext cx="2698463" cy="1524000"/>
            <a:chOff x="2971800" y="2286000"/>
            <a:chExt cx="2698463" cy="1524000"/>
          </a:xfrm>
        </p:grpSpPr>
        <p:sp>
          <p:nvSpPr>
            <p:cNvPr id="14" name="Rectangle 13"/>
            <p:cNvSpPr/>
            <p:nvPr/>
          </p:nvSpPr>
          <p:spPr>
            <a:xfrm>
              <a:off x="4419600" y="2286000"/>
              <a:ext cx="1250663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60% heat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V="1">
              <a:off x="4648200" y="3048000"/>
              <a:ext cx="990600" cy="22860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390900" y="3390900"/>
              <a:ext cx="838200" cy="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971800" y="2590800"/>
              <a:ext cx="124906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40% heat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52600" y="1581090"/>
            <a:ext cx="46137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Two dishes can be cooked at same time</a:t>
            </a:r>
            <a:endParaRPr lang="en-GB" sz="20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52400" y="3276600"/>
            <a:ext cx="2514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Pots sit flush on the potholes, so the gases do not escape into the kitchen</a:t>
            </a:r>
            <a:endParaRPr lang="en-US" sz="2000" dirty="0"/>
          </a:p>
        </p:txBody>
      </p:sp>
      <p:grpSp>
        <p:nvGrpSpPr>
          <p:cNvPr id="6" name="Group 44"/>
          <p:cNvGrpSpPr/>
          <p:nvPr/>
        </p:nvGrpSpPr>
        <p:grpSpPr>
          <a:xfrm>
            <a:off x="533400" y="4343400"/>
            <a:ext cx="3886200" cy="2152710"/>
            <a:chOff x="533400" y="4343400"/>
            <a:chExt cx="3886200" cy="2152710"/>
          </a:xfrm>
        </p:grpSpPr>
        <p:cxnSp>
          <p:nvCxnSpPr>
            <p:cNvPr id="9" name="Straight Connector 8"/>
            <p:cNvCxnSpPr>
              <a:endCxn id="33" idx="0"/>
            </p:cNvCxnSpPr>
            <p:nvPr/>
          </p:nvCxnSpPr>
          <p:spPr>
            <a:xfrm rot="10800000" flipV="1">
              <a:off x="1790700" y="4343400"/>
              <a:ext cx="2628900" cy="1752600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33400" y="6096000"/>
              <a:ext cx="251460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Fixed Cement stove</a:t>
              </a:r>
              <a:endParaRPr lang="en-US" sz="20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477000" y="5074384"/>
            <a:ext cx="25146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Manufactured by local </a:t>
            </a:r>
            <a:r>
              <a:rPr lang="en-GB" sz="2000" dirty="0" err="1" smtClean="0"/>
              <a:t>worksphops</a:t>
            </a:r>
            <a:r>
              <a:rPr lang="en-GB" sz="2000" dirty="0" smtClean="0"/>
              <a:t> that own a </a:t>
            </a:r>
            <a:r>
              <a:rPr lang="en-GB" sz="2000" dirty="0" err="1" smtClean="0"/>
              <a:t>mold</a:t>
            </a:r>
            <a:endParaRPr lang="en-GB" sz="2000" dirty="0" smtClean="0"/>
          </a:p>
          <a:p>
            <a:r>
              <a:rPr lang="en-GB" sz="2000" b="1" dirty="0" smtClean="0"/>
              <a:t>Price of </a:t>
            </a:r>
            <a:r>
              <a:rPr lang="en-GB" sz="2000" b="1" dirty="0" err="1" smtClean="0"/>
              <a:t>Mold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en-GB" sz="2000" b="1" dirty="0" smtClean="0"/>
              <a:t>INR 2000</a:t>
            </a:r>
            <a:endParaRPr lang="en-GB" sz="2000" dirty="0" smtClean="0"/>
          </a:p>
        </p:txBody>
      </p:sp>
      <p:grpSp>
        <p:nvGrpSpPr>
          <p:cNvPr id="8" name="Group 49"/>
          <p:cNvGrpSpPr/>
          <p:nvPr/>
        </p:nvGrpSpPr>
        <p:grpSpPr>
          <a:xfrm>
            <a:off x="152400" y="2286000"/>
            <a:ext cx="2362200" cy="457217"/>
            <a:chOff x="152400" y="2286000"/>
            <a:chExt cx="2362200" cy="457217"/>
          </a:xfrm>
        </p:grpSpPr>
        <p:sp>
          <p:nvSpPr>
            <p:cNvPr id="38" name="Rectangle 37"/>
            <p:cNvSpPr/>
            <p:nvPr/>
          </p:nvSpPr>
          <p:spPr>
            <a:xfrm>
              <a:off x="152400" y="2286000"/>
              <a:ext cx="121920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Chimney</a:t>
              </a:r>
              <a:endParaRPr lang="en-US" sz="2000" dirty="0"/>
            </a:p>
          </p:txBody>
        </p:sp>
        <p:cxnSp>
          <p:nvCxnSpPr>
            <p:cNvPr id="39" name="Straight Connector 38"/>
            <p:cNvCxnSpPr>
              <a:endCxn id="38" idx="3"/>
            </p:cNvCxnSpPr>
            <p:nvPr/>
          </p:nvCxnSpPr>
          <p:spPr>
            <a:xfrm rot="10800000">
              <a:off x="1371600" y="2486056"/>
              <a:ext cx="1143000" cy="257161"/>
            </a:xfrm>
            <a:prstGeom prst="line">
              <a:avLst/>
            </a:prstGeom>
            <a:ln w="53975">
              <a:solidFill>
                <a:srgbClr val="FFFF00"/>
              </a:solidFill>
              <a:head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Down Arrow 21"/>
          <p:cNvSpPr/>
          <p:nvPr/>
        </p:nvSpPr>
        <p:spPr>
          <a:xfrm>
            <a:off x="4800600" y="0"/>
            <a:ext cx="2057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50% less fuel </a:t>
            </a:r>
            <a:endParaRPr lang="en-US" sz="2000" dirty="0"/>
          </a:p>
        </p:txBody>
      </p:sp>
      <p:sp>
        <p:nvSpPr>
          <p:cNvPr id="24" name="Down Arrow 23"/>
          <p:cNvSpPr/>
          <p:nvPr/>
        </p:nvSpPr>
        <p:spPr>
          <a:xfrm>
            <a:off x="7086600" y="381000"/>
            <a:ext cx="1905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50% </a:t>
            </a:r>
            <a:r>
              <a:rPr lang="en-US" sz="1600" dirty="0" smtClean="0"/>
              <a:t>less smoke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6" grpId="0" animBg="1"/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Improved</a:t>
            </a:r>
            <a:r>
              <a:rPr lang="en-GB" dirty="0" smtClean="0"/>
              <a:t> </a:t>
            </a:r>
            <a:r>
              <a:rPr lang="en-GB" dirty="0" err="1" smtClean="0"/>
              <a:t>Sampoorna</a:t>
            </a:r>
            <a:r>
              <a:rPr lang="en-US" dirty="0" smtClean="0"/>
              <a:t> Smokeless </a:t>
            </a:r>
            <a:r>
              <a:rPr lang="en-US" dirty="0" err="1" smtClean="0"/>
              <a:t>Chulha</a:t>
            </a:r>
            <a:r>
              <a:rPr lang="en-US" dirty="0" smtClean="0"/>
              <a:t> from Philips</a:t>
            </a:r>
            <a:endParaRPr lang="en-US" dirty="0"/>
          </a:p>
        </p:txBody>
      </p:sp>
      <p:pic>
        <p:nvPicPr>
          <p:cNvPr id="35842" name="Picture 2" descr="dzn_3philips_design_chulh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810000" cy="3810000"/>
          </a:xfrm>
          <a:prstGeom prst="rect">
            <a:avLst/>
          </a:prstGeom>
          <a:noFill/>
        </p:spPr>
      </p:pic>
      <p:pic>
        <p:nvPicPr>
          <p:cNvPr id="12" name="Picture 4" descr="dzn_philips_design_chulha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5029200" cy="5029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286000" y="1600200"/>
            <a:ext cx="2819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Indoor access for cleaning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3352800" y="5181600"/>
            <a:ext cx="2209800" cy="685800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5562600"/>
            <a:ext cx="3429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Stack of clay tablets that clean the exhaust </a:t>
            </a:r>
            <a:endParaRPr lang="en-US" sz="2400" dirty="0"/>
          </a:p>
        </p:txBody>
      </p:sp>
      <p:cxnSp>
        <p:nvCxnSpPr>
          <p:cNvPr id="19" name="Straight Connector 18"/>
          <p:cNvCxnSpPr>
            <a:endCxn id="15" idx="2"/>
          </p:cNvCxnSpPr>
          <p:nvPr/>
        </p:nvCxnSpPr>
        <p:spPr>
          <a:xfrm rot="10800000">
            <a:off x="3695700" y="2431197"/>
            <a:ext cx="1562100" cy="235802"/>
          </a:xfrm>
          <a:prstGeom prst="line">
            <a:avLst/>
          </a:prstGeom>
          <a:ln w="53975">
            <a:solidFill>
              <a:srgbClr val="FFFF00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24600" y="1724561"/>
            <a:ext cx="28194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Chimney made from several sections, easier to manufacture and transport and clean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>
            <a:off x="7239000" y="5334000"/>
            <a:ext cx="1905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90% </a:t>
            </a:r>
            <a:r>
              <a:rPr lang="en-US" sz="1600" dirty="0" smtClean="0"/>
              <a:t>less smoke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smokeless </a:t>
            </a:r>
            <a:r>
              <a:rPr lang="en-US" dirty="0" err="1" smtClean="0"/>
              <a:t>chulha</a:t>
            </a:r>
            <a:r>
              <a:rPr lang="en-US" dirty="0" smtClean="0"/>
              <a:t> was constructed but can you see anything wrong?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429000" cy="459162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49120"/>
            <a:ext cx="3419475" cy="25717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9"/>
          <p:cNvGrpSpPr/>
          <p:nvPr/>
        </p:nvGrpSpPr>
        <p:grpSpPr>
          <a:xfrm>
            <a:off x="1371600" y="2362200"/>
            <a:ext cx="3352800" cy="2390239"/>
            <a:chOff x="1371600" y="2362200"/>
            <a:chExt cx="3352800" cy="2390239"/>
          </a:xfrm>
        </p:grpSpPr>
        <p:sp>
          <p:nvSpPr>
            <p:cNvPr id="6" name="Oval 5"/>
            <p:cNvSpPr/>
            <p:nvPr/>
          </p:nvSpPr>
          <p:spPr>
            <a:xfrm>
              <a:off x="1371600" y="2362200"/>
              <a:ext cx="914400" cy="762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11" idx="1"/>
            </p:cNvCxnSpPr>
            <p:nvPr/>
          </p:nvCxnSpPr>
          <p:spPr>
            <a:xfrm rot="10800000">
              <a:off x="1828800" y="3200404"/>
              <a:ext cx="457200" cy="8903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86000" y="3429000"/>
              <a:ext cx="2438400" cy="1323439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pipe is cut too short. The smoke will collect under the roof</a:t>
              </a:r>
              <a:endParaRPr lang="en-US" sz="2000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724400" y="3429000"/>
            <a:ext cx="3200400" cy="2234863"/>
            <a:chOff x="4724400" y="3429000"/>
            <a:chExt cx="3200400" cy="2234863"/>
          </a:xfrm>
        </p:grpSpPr>
        <p:sp>
          <p:nvSpPr>
            <p:cNvPr id="7" name="Oval 6"/>
            <p:cNvSpPr/>
            <p:nvPr/>
          </p:nvSpPr>
          <p:spPr>
            <a:xfrm>
              <a:off x="6553200" y="3429000"/>
              <a:ext cx="914400" cy="1066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13" idx="0"/>
            </p:cNvCxnSpPr>
            <p:nvPr/>
          </p:nvCxnSpPr>
          <p:spPr>
            <a:xfrm rot="5400000" flipH="1" flipV="1">
              <a:off x="6172200" y="4191000"/>
              <a:ext cx="609600" cy="304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24400" y="4648200"/>
              <a:ext cx="3200400" cy="101566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pans expanded with the heat of the fire and cracked the stove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13680" y="5761057"/>
            <a:ext cx="3688080" cy="10156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can be prevented by placing a metal sheet on the top of the stove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Now popular in urban areas too!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457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/>
              <a:t>Many people living in cities miss the food cooked on </a:t>
            </a:r>
            <a:r>
              <a:rPr lang="en-GB" sz="2400" dirty="0" err="1" smtClean="0"/>
              <a:t>chulhas</a:t>
            </a:r>
            <a:r>
              <a:rPr lang="en-GB" sz="2400" dirty="0" smtClean="0"/>
              <a:t>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5410200"/>
            <a:ext cx="8077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The modified </a:t>
            </a:r>
            <a:r>
              <a:rPr lang="en-GB" sz="2400" dirty="0" err="1" smtClean="0"/>
              <a:t>chulhas</a:t>
            </a:r>
            <a:r>
              <a:rPr lang="en-GB" sz="2400" dirty="0" smtClean="0"/>
              <a:t> can be easily installed in flats or urban homes, as they do not emit smoke and require less fuel.</a:t>
            </a:r>
            <a:endParaRPr lang="en-US" sz="2400" dirty="0"/>
          </a:p>
        </p:txBody>
      </p:sp>
      <p:pic>
        <p:nvPicPr>
          <p:cNvPr id="24578" name="Picture 2" descr="http://t0.gstatic.com/images?q=tbn:ANd9GcRBolYkAgzW_U3eEFwVt-IBNKcKVmQYkya3uBHeCNyUXasv3qn-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055385" cy="3124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4580" name="AutoShape 4" descr="data:image/jpg;base64,/9j/4AAQSkZJRgABAQAAAQABAAD/2wCEAAkGBhQSERUUExQWFRQWGBgYGBgYFxodGhgaGBoYGhwYGxgYHCYgGh8jGhccIC8gIycpLCwsGB4xNTAqNSYrLCkBCQoKDgwOGg8PGiwkHyUpLCwsLCwsLCksLCwsLCwsKSksLCwpLCwsLCwsLCwsLCwsLCksLCwsLCwsLCwsLCkpLP/AABEIANEA8QMBIgACEQEDEQH/xAAbAAACAwEBAQAAAAAAAAAAAAAEBQIDBgABB//EAEAQAAECAwUECAQEBgEFAQEAAAECEQADIQQSMUFRBWFxgQYTIjKRobHRQlLB8BRicuEVIzOCkvGiFlOywtKTB//EABoBAAMBAQEBAAAAAAAAAAAAAAECAwAEBQb/xAAsEQACAgEEAQIFBAMBAAAAAAAAAQIRMQMSIUFRBDITImFx8AUUUoEzofEV/9oADAMBAAIRAxEAPwBn+KPyK8veIT9qJl9pfZBbEgOcKVrhCeftVZzCRoMfOFVqWk95i+tTF9T1sY4I6fopSyaVfSYN2EE8SwgSd0lmfMhH6RePiaRkE7TuukOQDRzgDlFE/aBOftHBqesm3SZ36fodNK2h7tfbK1JrMXqHUwf9Kcf3gGTtoXQQAHDlhnxNYUzp5bAlst4LeseWGzTFoF1PzCtA4AIqWAcv4GJ7tWcS23SgxydpPUueJgI27+a9O7pvipFiUskBbMHr+W+TlmEsN8TlbJAqouS5z+FQDZZKeBDTm+WzS1Y4o9t21OwQ+MeztrFMtSb1SA2EdbdgodQSogpVNFcP5IJSNajNzlHmypCTL7Qc3jjkSglPgtLwVotcNiPVvlIRJtpIJq5r5+8XC1HCumcN9iWLrHQAHB0yCiH5aQ42r0e6tCVyyFCvWBVGfBQKchjyG+KOLlykItTbwY82hRFAS7Mz1iwW5Q18TDjZ1rEhUtdy/wBXMQq7gTilSQRgSCK7hA1rUhgALjEuCMVBZPjdISeEK1Hbkdakt3KBZe0zrHszaTqGeMRRJS4FSzVA+X1oecTk2AFE1x2kpCkf2qAI5oUf8YWMU+xnP6BVj2knAlUtWRenlhB425MSWMwn9QCwfEP5xm5tiupBd3KqaXWLc0mLZchSlhAVQtdKsA9C5GUKotYYG7HsrpXN6xkKKAO91aih+GIjX7O//pcxIAUtxh/NQ/8Azl+pj51tXYM+xzTKnJF4soFJdKgoOCk5gsRxBgaTbDvHKLS1dTTdeCcNHS1I2zf9MNuDaBRcR20d4pU6WrzBxpGEt1hWmpQW1y8RHSbXUneaihpvEM5W11Uc3tL3q+rR1Q/U56fFWQn6KOUZy8U1SSC8FSNuEd4PvEO5tns83vAoUfiJcH+4fUQutvRhYDoZadQR/qPT0v1KMva6f+jl1fRvElYbZttBVAoHccYLTb4xc6QUliCDoaRKVb5iMFU0NY9XT/U3FfMedP0CftZvZe1SMFHnBln2+QcByjBS9u/MnwMFS9rJOCm4x0P1Ohr8Sp/cj8HX0sH0BO3knMiL07TBFCPGMFLt5yPgYuRtojEA8R9cY5Z+h9NPlKvsVj6jWjnk2v4lUdGN/jw+RPir3jol/wCXo+WU/d6v8Q2bbNKQEtd46/7b6xGyyislwQ4NOKggP5nlF9kIuhh3mJ/vUpXo0fFrTb9x9M9WvaAy9mqvqJYA3W+o8PMwWrZ6LwTU4l+aiPUeAgxNXyYjnFiZQvnck/8AEgxfhYRFNvLArQBeoKXknxIfzeDrHOPVtpd/4hQ+sRmpFQPzeVY8StqDUef+oKkwOKBpUkpc8R4qV9FRMSywfQjzT7RK2TXQcj2D4/6j2av6nySYVN4GaWTwJLqJzKz/AJAgwKqTcdIBdw309WgubMx/UfMPDHYliMyZ1qh2QElPFvpDRUpMSUlFBWxtniRLI+NRdR0OnL3glUxzBdosZXVNDn7xCzWD53S5ZOFeWUdDpcEOZciHaWwewpcsUzGnCEtoTemKUcCpSuZqY+lIkXQRdJG/HnAP4ZKKrlSsSSooAYNvd9HJiM9vRWDl2YZSQ3ZHhwceTiJoQTRKTWmGSk0jeC0LBSEhIRmcMqXQBHlj2wJgVdvUcOoEB9z4sYkytsw1l6PzpopKVlU0FRXvb/WLv+iZ4u9ws5orBqEVGmH6RGtk2yYazbqWFCDQ5OTg5034wTNtCUoKrqi2lTyGcB30bBjto7PtK5Ymzy6ZYTKAUQ6Ul7pSAO6FhicRehTYUJE1CpqXlOL4q4SQUqwzS94fpjdytqIK7vedPacOLpyIzgtNmkl7ktCVYCie04DsSC2LVGUGM7abyBxpUsHyidsky5syWcUqUHyLZ+XgYrWhQP39/Yj6vOsSJoKlSEIVeZ1y0kkJLA0OBTQV00hftDorZZtADJVqHKOaTUONDk7UgSpsMZNHzlFrKTBcraTVBu5uPbAwftvo+uzquzACD3VCqVcDruxBjN2pJDlOGfCFUOSz1E1yP5E9M4PPAUMQBRuIAfzgS09GBMF6QpxoT5ajnC+RbH3QZJt7FwSFajH9+cUjr6mnLJH4CnyhJarEuWWWkpO/3zgciNsNppmC7OSCPmSPVPtC3anRoEX5KklJwD04A5HcY74epjPJzz0XAzQWRgYtFuXq/GK5iCCQQxGIMQMXWpKPtZBxTygj+IK3R0Dx0P8AutX+TF2R8H0mUtg5GHmwKvUiKZxAUBuy/KkfvBUliiuPuPYRROl9vx83948VU2eg8EUTReVjnloAPWCOsTeP9+WV2vnFCZbk8SPED2gqx2BUxZYUq5yDpzMGr4AVqWkn1pqmvqIrkdoG4lSu6aJJ1bhSNRs3o7La8XmHeCE0pQYnnDIIYXU0AyAYDkIfbQjmZWTsCZNSexcBAqoaGnZxw3Q0sfRZBDqvnKou4bjUvDayyjLK1OS9S5NPHAeUHSJrgqDVFDiPB6wUkByYpR0clBQ/lJGBcqJHgTBadm3e6kM2GAH9qQ1YOlsQqrOcqEHOsDzZRmLa+qWkBiQWvcK9ltWHs1+BavJyJNeGWURtUqZQoLMoGgDEZgk86hoOQgJRdSSogUUoudznEx0ks7l3LhwKUw3iBRrKlWlAVcCxfuvdftNrC/aKZawRMBIaulDnHts2HK69M+t8OcmqGqceT8olPkVcYGElJjxSKAVXSSxGIYZNTOAdj7UE5DMygWN5DByDvw9obFbBvpAkyUovdAutTj7Qi55Gvok7pAN0YVYF2zu4DhEUuEqBVePBhX1iq2CYkJCBgoO5IDZnGtMoh1xaA5UFKyqUqX1oASTRlUN3AkHBiaNjHWqzKSsKluXVUEkgAhsHamLbovlKGRD5jOPQoKCSs44dljVwxGVCIydhfDIytrEDELUB2gMCoZAZQTPR1qHS4pX5k8Bnp7wsmbPlyyyQHy1Ds8LtrWiYlctaFME41+3o9Ixkk8DKxbUl2pC5B7aUm6pwRXIg5HQiMt0k6MKsxeqpaqpVrqCMlDzxEaucAEdbLSColJWHZ8Ku2MHTVJnoMpQcKFdRoRvBrG4qgW07Pjos7Hc/3yiUyRWlN0ONsWD8PNXLVlpmMXHEVEKFkk8PsEQG2yseMEZdoMXWWf2r1HycAht6SGMUzUht/wBYqky1JYnB/KNVK0NvviQ7nSZM4hCkoQSHvJox3HDkqkIdqbDmSTUXk/MB6jKCfxTrOmEN7DtVhdU6kaZpG4nEflMV09Zx4kSehuVoxzR0bdrJ+X/8v3jov8aPkh8GQeKff5R7wPMmHrDy+his2sVxHe/9RHhN6aAGJNG30jkVlmM9hWJU289EghzzNBvjZWaSAGQGAyAx+sLLDLEsCWkVq/F6k6DjyhxZZbGtT8zAZ93WkWRKXJbIKrovEPmQCB4OfWL02UfeJ3xZKA+xFwpgIevIjBDJUWCbrOL95+7mzZ8Y61LaUTLDKAo6Xard1Jfwi7rMmrUwHaJ4mhSZd5K0sSwIHIkMeRhZNVwNFeTlTSBe0xaB0W3rZXWSzjheSaMauMciIT2G1T0TVmeoplJBe9hxSwoY0UjuCt4tjq+bCmEIuR5Ki6QzJLU+2DRZNF72gWQrJw4xOAPKCELp9coe7RN5B7RJLO7boiheAeCFTwGCyGUWGjnAUgRZu1WB2SWIxA18IRxGTA5O1pa5ikCYLwxSQRho4rygm0KJSyVXSW0cA4mA7NabPMmAhisvVZ7VNBVq5Ui60klbjKgEBJUM3TO/DOSSOX1MKbZMmOpMpFQ3aU11twBc/tDuzKYVNc2zgSa74P2SeBcBvD0MLJDQfkWIsgQtU0E3ixVjpkIlazNUQEzBLTiSzngHxeKdpbRlyglUwlyWSAHrq27XfDDZ1ulzO45fUNhpxMJFMpKgVVgKFmYXUQgpoKhyKjfhFi5IIY1YZtVhiY92oqVOvSDNuroohJ7QGUBWKyGU46y+kpo73nfM84IvQXZZyUkgiisQMdIH2X1iFKKzeIJSGwKQaHmmOmSCpsqjwgiYi6ksKpSBXhAjy2jSpKwHp7su9LlzxW72VagP2Fci4/uaMFMoPvCPq+ypn4mzLvoIcrQx+IDA/vGStlhTLVduimFPCK7RFOrRlpEu9XH6tnFv8PmGgFNTSmkPSM2jpa3gqCsz1HRnZ+yLqVKcuAS3CBZU/CNRbpY6tf6VekY0zXAhnp7uDQ1XDkO/iI18o6FnKOgft14D+5kbJUtvvnDHo5swzJ9/4UFyd9GHiH5QumTK+H/jGr6Jl5CjqsvyaJwyCWBsZoR3UqUSpuyPEkkigi6UZnWUbq1d51KvAj5Q10D1ge1TjLReAKjkBmT9IJkTCYfcLXYxFmBYkuAXG7GvnFikk0NaEYsYhIOA3E7j/c1DuiyYkNm+7PhBp9CA6LIEpAQboerlSjyJJjp1oSkOohIGJoBxiuVZlJmLJmqUlTMgpAummYDkcYlNswXQhwcRG5D9yc6zImoAICkK4EEfWICQEICZdAjssDg2XpBEuyBACUsAMsAIRTukUqz/AMtSJqu0QymvACrh2vJ0hu6NVovmTTW8boNAdLxYEvvIg5RMtBvroAKs2AxLY4PziNitEqehMyV2n1ofDdpHtrWhYMlQCnHdJGBLcYz8oy8C+dautlrEuYm87AoZRTmFEHNsfKI2STMKLsxV5TFyaP8AYg5NjQkdlISaVAGWsBWTbcmapUsKZaXdKqHiHxibGX0ICWtNEISA+LBzSJzZ3YAa6s5qSbo3FQw/1DGSzslqVx1zMAdILTNCUplIJKlDtBIWE7yHFRrG28Bu2CSbNPZrwQ5qGxZw7mtfoIFnbHKlpUklJlup/mcgkY7jjlGjmFxqdYSTZaFTwm+oLlgKuOQK3qtgYVoaMrKk2FK1hRALEkPk4y5ZR51qDPIlk3kjtpFEs9TvLQzsyAPWFH/V1mMwocpbsuUkAn2gRugy5CvwstYM4EEl6gYflJxFdYHmyyVBk4A1JAHPNuENxdbsgEYwHIWlZUQpKk90gEEBQO7OuEFtMVWigs6SFAhWDGhHHCPJswJEwqLBxjpoBFW1tnlSkdUe0kgpqwaj4bottAUqcX7iUpBH5i59DAiuQywGWFkoABAAD5AACphd0k2eCm+mrV4oVm+4+sG2a1ioI7IzYXSC7s+W+CLTLTdASlmBDZNi1Mqu2UVSJswa1OIos6mxi3aEgy1qSasafTyiqUIWxq4O2xPu2eYfyt40+sY+zpLiNH0gn/ybupHlCSySYrupCqNsI/D7hHR63HxjojuZfavyh2tX/r6RpegdoKjMluAAQf8AIftGSnCj/p9Iu6JbaFntDr7qk3S+Reh+9YGnmxJYPpNtsovh6lLsdHDUi+zSohKUVu2JwOMWWeUpIYm8a1/YUh6J3wGpllLXUpIJr2mYa0B8I8/DoK+sUhpiXCSCe7wZtdeMSlH73/YiU6QCHJIejfdYeqwL9y2XaUzE0yJBcEFxxy3xVInAOpIJxDGlRTMUB1iNlRkVXlDOjtk4HrEbJ1l3+YE3nLhDs2RrUUgJsNIJmzgoghgWqMxufOANpbMRPSQpINPiSHD6H2goy6E6ClW82PpFUpZKQRga4vXiIL5MrQo2Bs1VnRVlg1F0FJbeDV+MNZcxBUSwCy43lmfLeIn1RvBWNGIJIA3sAxPhFoRmz79N0ALfIJMfMwmn7GQnt3b6w5el87gXFYY7Z2f1ku660jK5Q0y4RVZdn3ZAQpS16FXeH9weoiSRS+C/8XdAUSlMsJc3qKB4u2FIvlTEzA6VgvUMfrCu22KTLlJC1rCAcDV3yIYvrSO2XLSlIMsgpL1GFc61guVA22Hz1plpJKroHxHLf4wJZsVEsVFgFYlSRgTpUmmEVbXSsoIlsSWd9PpxiezkqCEhWIADfeMJuth20rLpksgFsWLQhV0UlzJl9YL5hgymzBjSlVwOpgNTA4WokqQtKkt2WApvcYiMrXKNZ6mQAm6KCBZc0IJFwgElyBSmZb7pF0tJBvK72ehY6QAqyzOuK+s7Dd0DPU68YCGoJkTRMUlTEDK9Q+ED2wFSiZd11KY3n7oYZYmkWKBDrJLJqABifujRZZg4DkDPeYpASYq2nfmHqpaAzAKKh2QxDADNmy0hrMkXBLTgUuWTQMGx9G4xcixvedlJL3gXqDRm+6PFFqWpTKAHaIQmo7icVAb4cBlekckuhYBCVJAqMDix0pCFdpaPoG17OFJKCQEqFaVB+EirAvr9Y+ezdmLBrCSXgMX5Abcq8kxGX3fQ6GDJlgIBJgaTh6F8eIgdUUVFfVH5h4fvHRde/KY6N/Qa/LCJ050sd8ATU15e8FqkKVVmGpp/uK1SdeEJFVya+jadB+kd5IlLV3SACfIVjeTZRuuHxcNmBo+sfGtmoYKu4uI3fQ/pIVtKmFlpwrjuiikrolKPFo0FiCkuSpSrxcXgBdBHdYac6wSlT57v3jyZJbtM74bjC+1WhaU9hN5TjEsGzMM3XDEqxjYErBWV3MexdBe7op84LmH7BaAJ1uShN5agAMSTSCLNbUrAKWKSHBBhk1gDTyXJJ+/eIg3cqcotChEJqUqJS4JaqSzthhpBAQlT0HAuQfDjWJzFLcXbt34nBvENgmtOcC2TZUqWSpKAkmnZDQRNX2aPxgbg1yBWu2L+ABxgFFh4sYhKWnFnWHBJywpk4GsdPmOKKY68G3HKBNobZlyVJSu868CE9nGgJfWE/odLiiW15C5kshASTRr3GAdm2SbLAC0gfpw3Q1lWdllQUpy3ZJcBhkDhE7Otd5aVOWY3ikAEHIEGrNnCSjuGjKuClANQYEtEgqdIWpJcNdVdpR8i/h6wfPUcoHvFNWJO6FoKI/hV3QghKkMXvOVHm7eUTkyrqSEJAYconZrQpRFDdOJLekDGfNvKF0XA7YudHJpWGBRnbfsq2LWxUAhzQKoKvnU6w7sNgMqWE4q+pjtnKtCyb4SgZAY8y7QXbZ/VpYkX1YB358BBfKNbE4tcwqMpYBUWUyQWSMgTqcTyhpYtnSwAtSe27VSbxO56t4CJWGzCWglZJxUpRx1eK5NpK1XnYmiR8o14wU6A+Sc23ImLMqWCpiygmiQcwVZtmEjc8WzwmWQtdVCiRpiGAyED7RtYsssJlJCpqiyU5V+JXCFky8V9pRUpu1pwGkGN3yLLBcm0KmLNU00NWctTLjuhbtmxsQsd1fqMfeD5KS9MGrq+Q8IM2hIKrMqgN1JUNXAf9ucUhzYkuKMXa5RCVHBkk+AjMXqUTTQGoO6LdpbTXMPyoIqkbtdeEVS0uXZ96fqIWVZLQJ9SfzeIjyLuz8x8I9iN/n4itL8/6M7daawvWoGDbQl3esLFiHlkhHAdstTLIyI9P2eC5aTLXfSSGZhpwMK7BNuzEvg7eNIfzLMK7g8Skn0VizY7G6TdYgIXnnkfYwyCSol7t0AMXLkk1fJo+bWG0KSe0GQcN0aWw7UmS/zS9DiOBz4GGU32BwrBop1mSpN1TKTSjON0dLnolBKXYE3R7RRZ9qpWCEEO3dL0OrcYG2hKdlpdSkAkIdkqVk/Aw27tCpdMdpmb2ijaMlUwdlZSp8RmN+cU2dSlJBUwVmAXA5wSIaxMAKrFagOzOQ5+ZB+hhjZipCEhbE4G6CBxAyjxNqZ3wETFpBDhiMOcG0Z2z2am8ksA5cdsfdI8ElLAFKaYDIHdFKrVdu3mSTRnDPzaJzQC0GwU0U2mzKcLTOUgAMxCSk1dySAfPWKpUkzKrUiYAt0EAMkjga84qtH4i+BLMsI/MFKV5ECCLJZ5qSL8wLTmOrCfQxmEJm0gYl8oInB4CnyjMSQkkVa8CG8i9DiKRNoZMMEth90gWz2YBRupoSVKIOKnbDGJSisBiRR2zfyxiqTO6kKVMU75sAaDADM+/OHqhQq0LlyEOaDQegAzjOSNqy1Wjtntq7qTkAHbdQc3g6XLXPXemhh8IegSfcRPaU1CC0uWJiszQBPFX0HlC3YVxwW7cmEJRLSHK6qD4AanOvpC/qFSiC7k/wCvB4IsNpvLUSRMmMHAwRoDoN0V23aCUd9yZiggEZHKmjxmr5MnXCKJ8hjfmF9XxfICIpSwCiCVLIYVZ8gogFhTGCJknsIBAFb1OBc+JMRmzgK54AaD7rBwB5LrwDB6/t9iDJS+yoHQ+BEJJdkVMVUqDMQ1CTk3NqHHOGdoWpwFXXPeuu1NHimm2hJo+Xbd2Z1cwgUTfIB3YjyzgUi4HLVwUPrDrpXaFKnICmSpIJpVNTQcWDQoQqtQUnRuyYnI6IYIdcf+4n75x0Wf2Hwj2EoYbz5TQrnmHdrTSE09MUmqOeDB5a+0OIeNjsuYJoY0Ulxx0MYpaYfCeU3CkscfJzE7rkrVjm12Bnziiz7SMvsrqnUYj3g2zW4TAAaHTXeIIXshKmLDD7MI03gZOvcDKsYmC8hb6EH7aLU2ifKAchY/NjzI+sA2jY6kG/LJSd33WPZW2ey04EZXk58U+zwiS+zGt/cYJ6SXT2pauRf2i2R0qlK+cNSqTC6yrkg3krA/uLeBLeUFhMpdRNQTxTDU6yC14GUrbskn+oBxBHrB9ltySGSpJ4EQgVsJCh3nfQiAZvRxQDhT8QPpBSkK9rNnabOiY19IUxcOM9YvpHyqfJnJc3FpALOCRzYHCLrLabSwInKYlqqJ5+UNuYNn1PpkkEElyXyJcDcMhBaCMX5e0fO5YtSg4nK8YtSi1VaYr1jKb8G2ryb8XTQjnFZmy0jIV1xjC2KbbSSF3SB4nwi2XaZxmXb0sKGV3XjjD7uBdv1NTNt/yJctiSyX3PU/dYA/DJvmZOXfVS6GwFXAGkD2eTNUSFTQGyAbHN4YWbZ4Bc9o6mvlhDLkVusHhnTJhuy0hKScjX/I48vGPLT0cC5ZAKkzasQWLh2BGDHwjrbtrqlJTdVeXhcToz+sHiY7V7R9Rj7xT5RPmyKdmSJqU/zZaULUACQa9lgHA54Ugn8IlwSO7Wvh6QfNLmtDnrxhLtTaIv8AVIqfibEQjQybK7TaryiE5Z5DR+WUBqmoSCpaqUFTm+6CZ1nowDPQtjXeM98GpQAkAD9mwgYBZ7KAF1JCnON3Le+QpUxTNmOo6A8POIqlpBv4KICQX+F3px+kLdt2oISAnGrHOuMMlaA8mP6QpK7TMIIUl6AmpAzDb4XKBCaEkZVqPfzg/aMu6QCWzCt8AollSnKajG6Wfe2cLLJaD4BusOqvD9o6Drg+WZ5//MdC39B/z85Cdm24rBQrEYe2/d+0Rmy4on2YpmOOzdZ/L0MHS1BaXzFCNDDySmrIL5WKpgYwXZ5wMrUpo2bZevlFVqRAaZ1xTs+6J1aorfY2s9tKASzgVxqOBh9s3pEDR73/AJDiM4zcu0JUAcjQjR48mbMUlLg1OejYQmMlKTPokm1BaeyyuHtFFp2DLmpurdOYO+MLJ2guWQcd4NfGNBYukq1CigTooV/eBd5FcHHAWvo122Qtg7CmNNMIkvYxSWXLEwP3ki6ttQXr4xOV0hUD2kDkfcQzs/SRDuoFJ3hx5QVtFe4TK2el/wCXMIPyTCx5KZj4QQLHMSO1fR+oXkH+9OHOHhRKn5pUOTQXI2RdBMolJyZdH4Fx5QyjbFcqyZ2QDgSUk1Be8k8CYCttiIchN0Eh2FP1ADDfD63WFaD20JWCHvINxT/p7p5wCVfKVP8AKUn6D0jVQbLTs6WhD1TgHBLknhiTC+Ttq690KWkEhyK0LGsHqBWz3jpdSfUsBxjxdiAQQu6iUPhxf9R+ggNGTI2HpHJVjeS+ZFPEQxXPsywBeRrk4P8AuEAtKcJcsFIzY58BA0zZg+NSvIfWMk0g8WbeTKkkOSlRpUtlhhBK7UgABLEuHrkM6CvCPnqNlg9yWpT4EmkWDZ60kuyAKUJ5w6k0uEK0nlm4tm0JDjtpBBrhWho5wL1gC19KJEv48chXwaMZ/Dy7JJPpBln6PpDKWfH6aw1ykLUUN523+uDSryX+IjAagHPjHOmWAmUHVmcS+qlHExTLmITMEouglvhLkHSjDicIe2Gxyy6UfDiWJrjiQxhkLLgEsSSsKldsKKf6gSQK6KzVw0hsiWJKAFKKikNeLOW1aJXercki7kGZqVL4msIbdtPrTSiB/wAofAuSFqtRUsq/x3Rl9t29TsljdYq5tDTaFsCEXlY5B3qcBv3xmZE+qiqt53gIDFqlKWolzvz5MY4Dc/6XB5pMSCkqqz8KLHLMRYhGYN4aKQyh97oSReJBlazP8RHR716d/n7R0Tplf7NhtDZCZoJTQjHduOo35RmLXLMpXyqFNQRo2Y9I1Nr2qiXiWUMGry/MN8LZqF2ki8kIDOHGPDThAgnFW8CTaYmWsLGitNeBzELrRKoWh5bujC0VCkqBqQac93EQFtSyplMAvrNaVT/9esFTjJrayeFyIJa1JUfMaxrtnbQRNlpSqhumtaXdTwMZwgGLtn20Slsr+msMrhFX8wV8poptlSQPzYVprTkIXW7Z5CSQKgUhpbbTZ1y0grF1N0pCTpvEeWa3oCGQkkYPjvzziLgk+Cim6M3Kt05LMVkb8POG0q2TJgqpjowjppVVpR8R6B4AtU+YCAUN4wHcuhk0gtVimhQUlRcZgkEcxDizdIbXKYlV8aKA9RCSy7UmpHZUCNCH/eGNm6RIJHWoIIzFR7iNT6YG/KHknp4VUmS68f2htJ6Ti66Zag9KAerxm02uyr+NPMEesG2WzWcB0rr+VbAwy3CPb4D17XmK7ssJfNRw5D3gX8F1igZ0y+ckgsP8RHlomWVHfUTuKyeTCBx0jSOzJlhuQ9KwjVZMvohzLQGoAkA/fCF6LLLlLMyZNUs1YKYJruGMCBE6cWK7ugDgczjDDZPR5KW6y6peZBJBrkFVh0nIVtJEZm2Cv+mgnk3hFZs8xRcpBOhPoBD4SEJzYCjRZIUGN5N3QFjzdOsVUUie5syKts3V3F3kVYqCWA5kv5Q+sdkSO095w4LuSOJxEHChqxG8YRXa7eiWHWoJ+9M4Wxsl1lBUkKWi4rIEu3hrF1q2miSnFg2ADeAjMbR6Xs/VoUQ7Oxau7FoDUlSgVTCS2gLjdT0AjKfgLhWQ+27ZVNNXu5Jz5x6VqQEqSARULf4RqDrEUKRKS6iAMXPjhnwxhLtLbt9LIoD5Prv9IdIRsA2ttHrJpOCQWA0+zAk2YySQHjxEsAgNv8IJntcf7EHoCyKJKSKulQ34+cWzJyiKLfc7Ec4nMnNmo6KSQfFojJQCXVdbUpNeJpE2+zoRR10z83iI6GN9Okr/ABMdC2ghuyZYCnX23GOY3iNHZ2PdLtidOUYezW+6G8N0MrHbVIIIUeINYhqW385oQU38prpUoBPzJNXPeD+sJNrdFETAVSjdOO7mMU+kEWPaqaOw9DyyMH/jAMab/wDWMBNrlFa4pnzraGzpslRcEb8jvfAwIs3mpH1GZZkTQXZjmKjmIz+0ehoxlqu+af2i8dbqRJ6XgycmY1D4wxs4UntIPsYGt2xZ8qik3hqIjs/aBlmvgc4dq+UxU3Hho0Fl2sn4wx8vGLptmUrtS1AiroVgX0UPrAhlJmC8huGkDy7HMQSUFVThl4Qt+TJLoYnY4IBCSCcW+HifaA59ju5XuTGLEbVmpoUgwQnb6fjQawHtYfmQtNjQRpxpF0nZAUHA8INNqkqDKYg6vF1mXZ0BkhIz71fGMkvIG2Qs+wBmHgpHRlOLseOUQsqSVv1iSitErLg8yQ3KGACgzTa5AlL+BhuPAjsCXs2bL7qleL+seottoToeXtDVMxRYFaX3p9jA02YsYFPhjBcV0BSZSdtTskp41z/eOXta0ZBI31iuZPWA9Byp4wENrq0FBTfuhHGu2OnfSCldfM70wpG4N9I6xbISXvJIIJxLvvHGK5O3FkVlGmDEV8oLTtZSsEgb3zgqMQNyLzJRLDmjcXPKFtst8xThHYHmfHDhF9mXfBUsEKHzEV4AZQq2ttNuwhr2un7w1N4EugC1TjeYkqXmSSSNwj2VJMV2GzNVWJhghDxRKlwI3bJSLGDjWBNs9i6yiKqbT4cYZ2WQwDkuIp21LBCAXNfhxwjPA0coQyZV4ubr7iQ/hBTsWF5J3G8IkDeoFJUMGUziL5VmujXeCoxzyZ1op6vef8Y9grqlaK/wjojuY+0RyCFAbommYpJ1AhdZppSYPROCuMdU00/ocuk+QqXNBqCxhlYtqKTQ4eI8ISFFdImi0kY+MQcb9p2X/JGqs1oCi4Nw7sP2hhJtykkBYZ6XhgfeMjItehhnZ9qkBsvLwiNtZHcO0aRckMXqN31SaQpt3R6XNBYV1HsaiLZG2AcWG+PE7TKXIdeFA0GL2+0hqN9oCsHRVUpRImgJ+Uh34mLDbkS3ClAenjENp2xak1UwPwjHxgvY9jCEm8ASrF600iy1Jacd0zlat0ByZctRUU3Te3+EdMsIJGWtHBi629C5c035ZMtWicPChHKFUzo9bZT3JhUB+b6KikZwlngfZNconO2WmrPXLIcIoNhgG0TLaiqhMG+6G8QIDVtWZ8Tk8ftoLgngylJZGsyzhOKorUgvR+MB2baoDOLp1Z384uG1kJdgpb1rQDcN0D4bD8QNTPn5TCB4+DxdK64uSswAjpG2Esc/eKpu3ZisAAOcPsfYjmNZhOaio7zSITZWpYwrVtKdu9PSJI2gs4pBOrmM4ULuYbcbuu8Qu5qLcTFKrQtWg4D3iyzykhSTMBW5wJhXFLkKbYR+OZLIx+b2iuTZ9TUw32js9AqlN3gaRRLs2ldIeEk1ZN8lEqzbyfvSDZdmOlIIs9jVmmGEuQGqRyrG3x7HWnIAMq6kqVQCsKbi7SaJuJDst/sxpVoQQxAPGvkKQnWeonU/pzMRofQQHLcmkM4OHJZZejCSrtLdtwcw2k2OXL7gHHHzwEDoN1TZYjhBCZhOAwzOHsI5otyyUhPyT/FnTz/aOinrV/8AcEdD7WNuR8wVFqMo6Ojqng54ZDlRy8DHsdHNDJ3z9jIWbGD5cex0R1cj6PsQRmI8mZ8RHR0Jp9G1vaWIxT+qNDLy5R5HRT1XticEfcMk5cIPV/T5R0dEZHXHADZsYxfSrvmOjotpCz7MqqLVR0dHecJ6Isjo6MzBSolLjyOibMFpyiy0/Dx9o6Oic/axo5Hlt7nMQRsfvR0dC6f+M0fcH7Ux8IGm90R0dEond0VTO7CzpB/TRxjo6LaeSWr7Q2ZhL+8otHc5x0dE4ZOeJCOjo6LGP//Z"/>
          <p:cNvSpPr>
            <a:spLocks noChangeAspect="1" noChangeArrowheads="1"/>
          </p:cNvSpPr>
          <p:nvPr/>
        </p:nvSpPr>
        <p:spPr bwMode="auto">
          <a:xfrm>
            <a:off x="114300" y="-857250"/>
            <a:ext cx="2047875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t2.gstatic.com/images?q=tbn:ANd9GcQq4U9zAamOVDuguEAKT5tfAyjCuyVHQTKJY-OjtFo7_t6Qgtp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90800"/>
            <a:ext cx="2295525" cy="1990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6248400" cy="54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/>
          <a:lstStyle/>
          <a:p>
            <a:r>
              <a:rPr lang="en-US" dirty="0" smtClean="0"/>
              <a:t>Case Study of Good Use</a:t>
            </a:r>
            <a:endParaRPr lang="en-US" dirty="0"/>
          </a:p>
        </p:txBody>
      </p:sp>
      <p:pic>
        <p:nvPicPr>
          <p:cNvPr id="6" name="Picture 2" descr="http://www.samuchit.com/images/stories/products/blaxm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3831"/>
            <a:ext cx="2819400" cy="3051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0" y="1143000"/>
            <a:ext cx="2057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30% less fuel </a:t>
            </a:r>
            <a:endParaRPr lang="en-US" sz="2000" dirty="0"/>
          </a:p>
        </p:txBody>
      </p:sp>
      <p:sp>
        <p:nvSpPr>
          <p:cNvPr id="9" name="Down Arrow 8"/>
          <p:cNvSpPr/>
          <p:nvPr/>
        </p:nvSpPr>
        <p:spPr>
          <a:xfrm>
            <a:off x="2133600" y="1143000"/>
            <a:ext cx="19812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80% less smoke</a:t>
            </a:r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>
            <a:off x="0" y="3352800"/>
            <a:ext cx="1905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30% </a:t>
            </a:r>
            <a:r>
              <a:rPr lang="en-US" sz="1600" dirty="0" smtClean="0"/>
              <a:t>less cooking time</a:t>
            </a:r>
            <a:endParaRPr lang="en-US" sz="1600" dirty="0"/>
          </a:p>
        </p:txBody>
      </p:sp>
      <p:sp>
        <p:nvSpPr>
          <p:cNvPr id="1028" name="AutoShape 4" descr="data:image/jpg;base64,/9j/4AAQSkZJRgABAQAAAQABAAD/2wCEAAkGBhQSERUUEhQUFRUWFxgXGRcXGBgcFxcYGBgVFxcUFBcYHCYeFxwkGRUVHy8gIycpLCwsFR4xNTAqNSYrLCkBCQoKDgwOGg8PGi0kHyQqLCwpLCwpKSwsLCkpLCwsLCksLCosLCwsLCwsLCwsLCwsLCwpLCwsLCwsLCwsLCksLP/AABEIAQMAwgMBIgACEQEDEQH/xAAcAAABBQEBAQAAAAAAAAAAAAAFAAMEBgcCAQj/xABCEAACAQIDBQYDBgQFAgcBAAABAhEAAwQSIQUxQVFhBhMicYGRMqGxB0JSwdHhFGJy8BUjM4KSU/EWQ6Kys9LiVP/EABsBAAIDAQEBAAAAAAAAAAAAAAIEAAEDBQYH/8QAMxEAAgEDAwIDBgUEAwAAAAAAAAECAxEhBBIxQVEFE2EiMnGBkbFSodHh8BQVwfEjM0P/2gAMAwEAAhEDEQA/AMb2dju6YtlDSsa8NQZ+Xzp+9t24ToQvl9KHGvKrauS7sdu32bViT5ma4mvKVWUe15XsUqhBV7SipOHw01TZaVyNSondwqKsnh/cUOMSY3VSdy5RceSRhrUn3+levgzvFS9lYN7lxUUSzaAedW7BbIM5MLhzibimGfLKqek+EDXeddN9ZSm08DNHT+Yrt2Xf+cmfFDyr27vNaliuzG1bYl7LBY+74gND+GQI/Ogb2BdkYmzv/wDMCww65gJ95HSp5jWWhhaKE8Qnn1Vv8soteRRjbewDhyDmzI05TGun3WjQH1gjWhIFaxkpK6EKtKVKThNWaOa9TePOusld2reo8xVmZMFvSmmtVPdAInypxMJO8VjusaWBfdmuu7o1awC8qkjDLwAqnUIokCyumuhr2xakt7+1T1t15as6Hz/IVjKeDaEcgwo1KineL0ryq8x9jTZ6lPdYrins+aBTRWKfERUor2K9ioQ8ilFdRSAqEPIqbgFPpUSKfw12DruoXwFF2YVawCNdaG4iwMwCjf8AWamtjAN9ObFwxuXM5Gi7v6joB85rON1ljW1VZKMTR+wHZVWt+I5S4K5wCWO/NlA3ATlnTj0rWuz+x7WHtC0k5RqJI09gIrMNkl1uBUJVEAUmYHhmTPATPAk9KsSdoz8CuWmRmjj50t5lvaY1Xhd+XHhGhhg40OkwetNbR2LZxCZLttWXhpqOqkaj0qn7J2qyIYbex38DuO+i9jarTqSSd3TfrVx1UeqF3pZxymUTtj9nn8OrEL3uGY6g/EnLXhruYc9d5nHO0WwThrmhLW31R43j8J5MNxH5EV9bW7yX0KPBDKQVPEHQ/wBisW7Q9lczYjCESRme0TwdBKmeTIYPnWqai048MYjfVQdOfvx4fp2MbNOYcnOvmK4YRXWHPjXzFMPg5RYrtuAv6Tw+XnUi0mlOZfAK7srSVzZrJylrSu+7qQi6V4LdDctIaQaVxct1ICV5cSqCIX8MK9p6KVEQp6WNx513j7MFW4MPnxp2zACzy+tTsVg81kRrAn9vrTl8ioDroClFdAURDyKQFdgV6BUIcxXQWvSK6AqixIk1dezuCClR+GXY8PCJk9JgVWNl25efwgn8h9atVu7kwdxhOZwbYP8ALoGHqXT2pepLNjs6GmoUpVXz0+X6sIYbav3VPh5gSWO/MfM8KsGyrjM6mJAnNBHLTSs8u37irltnKIHHfTeE2riFI19YE+9LSouawwHW2TtY2ezaCsuUgqWLHl0mP0o5hsDPGTM/sKz3usQNlM2UnUQ2uaMwJ0FD9kfaRftgLeVyo06c9ZEg6TS8KbeUazng2fZqakDRlO4/XyOv9iqn2msj/E7Tg/FabQcSgOp9PoKmdn9td9ku22LLIBmJHNSRod8zUbbrTtIgxpaJEdVA1HmTr1pmE90bdmBQg41790zDPtB2J/DY26qjwOe8XyfWPQyPSq5Z+Iedaz9sGzs1mxfG8MbbeokfT51llu34h507B+zkR1VPZVdi0Ycyg/vhUmytNYK34RU60lKsBnSJSa3UpLUU86aUBaB4tU3cFSbiGuTbiqCIfdeftSqVSq7lmeLdII6GnLt8tuJA5TpTZXU+ddAV0RM8C10BXsV6BUIICkBXYFICqLPIrsCvIrtRVFkzZwjP/T+dHy47qxa5r3p9WMD3C/8AGgWy/jI5qf1/KiW1LuTEWoOncWh7oJ89QaVqK7O5pZJUE3xe3+S/dmtlYe4pF1A+nGQR5RQ/G7HsW8SLdtZMjeeJg6cuVCdm7eNkEqJJBAHCeZqLZ2o6XRcOrZpZjv6QOVKRjO77EnKKaTN7weDVbARoy9d3976B4/s4huqUFzOeIcgQPrwqBs7to2KAs/w92Ckd8IVFYbiM2+DBkexpjsr2wa4MlwjOhIP7VlKVlkqnGV2yx2NjCwWyEy7hmk6ZoUSOXCgF4O2Oa605Xwqss/dMKjpPCHVtKNXdrCQzHQST/t1/Wo208QIXge61/wB9xnUexb18qPTyUm2u6NKUZKrFPl3K321YXMBfQ/hzr5pLH5fWsSw0m4o61vr21LmRICgEH+YCR8zWQbd2L/C4w2/u5gyHmh1Htu8wafp1NzfqB4lQ92ovmE8JbiPX8qloDIrnCWpieX6VLtpqKzOTLkcGtSHTT1Fci0Jp8mhZaIt1NaZuJ0qbGpplhQlkcW6VPxXtUEZrj7OS9dX8Nxx7MRTIFGu2eD7vHXxzbN/yUN9SaEAV0Yu8UxRqzseRXoFdRXqrVkEBSiu4pAUJZyRXaClFdqtQhIwDRcXzo323sqEwl1YlrOUjj/ltEn3j/bQXCL4x019hNGsVhTiLIUEZrQYhSYJQnMcvMgkz6emEnaaZ2dLTlU0s4rvdEewJQEcYqw7C2YXKsty2HESHQFZ8mPPzqu7IaUyHRl0IPDlVu7NbHBcZwDJgeI+8AiRNL1XtTJHLTNAs4S/btAm1h3GWfA2Qk74ErlM9feqm/ZpkxBvW5QMcxtyCVLGchK6Eb/3irnsvDwgAEDfvJ9NRp617jrKorsTv48sojT5nzpFyw7I1jiWStWnIsZ38RLkKusOwJIBH4F0ZvIDSSQztbaJVNSSxAHOTGp3cSSfXdRC+859ICRbUDgMxzHzZl+lVHbt1iyngGHyNdDTQ2wbHqdNJ73y/sWVzlTXeWA9h/wDmgXbTYwv27d5R47R8XVDv9jr5E0b2m8hetw/nXGzr8eFtRr7VlB2SaHatBVqLTKbhE08v1FS7dPbUwJs3Co+EyVPMHd+lM2m3VusnjqsHCTTHU1NOlqhPdgz1p9XqMBDoadK5uW64V91OG5NAGMxXtczXtCGBvtVweTGgx8dtT7FgfoKqAWtO+2XAkDDORrDqfUKwHyNZmBTlF3gheorSYgKkDZt0b7dz/g36UxlqxnHXRgrbi5cDd6wnO0xG4maKTaBSAhwTjejjzU/pSfAXANUceakfUVPs9pcUpBF+6CNxzn86K2ftL2ku7GXfXKfqpqskKu9sivVFaV2/7aXruFwtsXQy38MhvgomtwZWLBokEneBA0rPsLhi7Rw4mopXVw4QlOSjFZO8FaJM8INSLVzQdNP79KfCAaDdBqLlho5/UUvJ7menoUP6eCj9fiLGIV/zATIgZun8w4in8B2guq4kCeBEwR0rvA4sqeEjnuNWXA/wt8BbttUbgyeHXnpp7igbVrSQb0iqPfB/IKdmO1GKustpV8BYAsZypmO8ngJ+taXYwgQkMc7RoTuymJAH96Cqb2dwVuwrKGLI45CfPTfw9qINtq4mHuhwXdFbu2USW3hDl1IOskH9qTcbPCFa1GbdkgKl7NbbLqM+nUZrkH2oJj0mI4GfmKLbNwZTCoDIICTOhHgOhHmaHYj4iD5T1n/tXSoL2H8ToNZx6BfH3Phn8bfI17aQTI86b25dyFOrsPoa9UTlI5UrDhD0f+tD21sD3trQeJdV/NfX8qqR0HlV7w7VWNubN7u4Y3NqPLiPQzWsH0PN+JUf/RfMBm5J1pxL3KmMRbMnpTGGXXf1rRo44WRq6moyE5ZG79a6zxWbLQ9mpVG/jRSoQy6/bBgA+zxcA/03ttPQyh/91Yhlr6S7Z4Hvtm4m2Br3TMPNPGI9q+bzhWFbad4aM6qyICr/AIrCqvZuy0DM2MaTx0F0RPpWeEsOIq24jH37mybGHRcyi89zwqSRHeDWOHirWfT4maK1FKKj96w3xXQxB5UdiiwbVXNawkcbZHs0V2tsKABXVtZw+GY71W4I83ifka5c0rJ9D0fhlDbB1Xy+Pgcfe9Kj3UkdakD4vSvClDc6jjuRHZdxp+1frhd+U8d1JrMVTRI3WUGcBt103EkTMfpR/B9pw2h31R0fnUhXI40DVjeM1LlGkWcfI0NPC8jfGi+qiqFg9tMnGf750YsdpVIhv79aiYTpRlwWnEYK1djOJAMiCRwinbey7Y3Zvf8AahGC2qlwaNrRSxd9qluwvOM4qybJ9vDJzZfOCPlBqLtzYZe14SCwkofuk/hJ4U+ompGGvlfLiDuPmKuLs7iFWLkmufQxzH7Qu23Nu5aKsDEDf00rzAOWLHLlAE+PTdwG8/KOoq3drMNZu7QtI7MilRnM5QFOYgl4J0hhu47xVrwdzZFu1lV7OUkyYuHPB1Dlgc26J9q1nUSwjhVKShKyvYpPYvvLt821w7XEuKyPDKAAdzqzaSpAb0p/tl2LxODZcuS6hUnMPCZHxDKTrAg6HjRDbG2MHZxdm/gDbDLqwDlU5FcrKAAVJ3GrljdsW8RhwuPsAIwD271ti1hpHhIuiGsEzHjAHU0MJJ3XXoZyjZrsYT37cqVXBNj7OIBN66s6xI06f6fClQ+dDs/oH5UzS/47MhUmfiXdwO75MKxXDbEwtu4Vv4gyPwyFkEyrFQzDdyFXpO1ItYYDfcYs3WSxOp5bvasz2rZL3maZLsW9WMnTzNVRi7tXsSo0rOxetl4TCqveYe13oBjMHdjOkwLqrHpTmJ28bbMwziQAfCzaDoKrnZbB3BbfLdKqDqpAIER4vENP2NTNs7Y7lbeV1vMTrKwQI08SQN/OidON+4G9lf2xgbFy4X78W51ytbcanfqai4fsyLhi3iLLmCYBIOm8xFXTB49riZ3tWym6c/5FPzptriKGuLatgbpUgNB1gQNd3yrbfbCM9tytHDtai0xBKjgZGpJ0/wCVN5tY505tB5u5uBJHod35Uzc51lzk9fRWymo9kvsdW/jHkaee3Tdhh3iHgTVp2lsFe6720dIkrwjmpoWMQymVO5bmp2yMMLzd2zANwncf0qNcFc5irBl0IMirK4dyXtPYFy0fEpjmNR70PViuh3VftgdpVugJciSOO49Kk7R7HWbviT/LboJU/wC3h6UNyNqLzj7GdlAdxpl7J51ZsX2JvKfCFf8ApP5GKG3dkXU323H+01LhbVIF28VcQyrGjOz+2lxPiWR0qKdmOfuN/wATXn+EON6EelXgrZUjw8Fz2f23stoWg9ZFHLO2bbbmBrO17Poyzng8iP3qF/DPbPguEH5e1VgkqPWS+hoO0HwrurYoKbagyxzaDfrkBMT6amqtsXbdlFNt7dxmGVpRwogqSRqp1BI+dR7W0nBHfggHTNvU+fLyNWXYv2aLjQ7JiFtZYyKEzaEa59RpIUAjkelTbudjna2hCmnV6Yv3IWB2jbBFzvbiMpkJctC4jRukoVOu7dV17N9usHasKly4FifCtq5kUfgEgyP1NZ5t7sXeweIW13i3/AXK2lYsOQdIJE8PLhRxfsuLKCMS6yoMNb5gfzDnQSapNXOZ5dGouWWR9vbBJJKWJJn/AEX/APpSrNLvZfDqxX+MmCRIssQY0kEPqKVbedH+L9jP+lf4meYZyQAeIqJjMK4cXE3KInhImQfQ0X2ds9rmUKJnjw96L4j7O8Q7ArkiNSToKveosWcW0V3YuMcl2uWxkUHXxRuJAaBHAe9E8Aub4ntFSviBiBPIEweVWPAfZ5dRY7+2DqJCtmE74MzHSn8P9m6gR39zXeF3TziglWg3yUqciibb2bbnuVOXXUgMdSBplB36jSg9jYVyy8lnNvgSSJPCUOo4+1bLsfsNbsuxbLeDRAuLqsfhYGarf2o4K3beybahWYNmgkyFyhSZJJO/XjVqqrWQxpaO6vG/8sUDG7q4uGRPOnMQah4a7IK8QfkaJLB6KUkpW7jto/Igj86vmyMcMmVhKkQR8jVEdeNWPYl0XLUAw67jzFBLuMae13FjW2tim0ZGqHcfyPWhBaN9WvC7VGtq+NDp+9Cds7I7vVTmQ/C35NyNRGkk0DUWDINX3s3tjvEgnxLoevWs5LFd1TNn7ca2ZHtz9ajiZb4tbZYNRe5UZ8RFBNn9rkaA0A/WhPantoFfubY0jxNx1jwqRu03mrit2EY1ZxoQ3z4LG+Ot3HFtGDOdAoMtPkKgbXt3LWjqy/1KRwnjQfs5jFtRetILhUywIB5aEkEgeWvUVsmx9pptDCTcCEMCrL/OoGbKSRETPrvrXyfU5kfG5RfuY+OTE7l92NS7OEBE8ak7TwJtXoXW205W8jEeYg/KmHxIFYyi4ux3dLXhqIeYiXaCwVYAqdCDuIqHs7bl3Zt8NbJayToCdwO9CfoelRLuMPDdXgYOCrag/wBzVWNKqjUViff7QYhrl51Nxe+uZyVuRIk5FJWCQBpwqQm3sYyuEuYgBhlMuzCCADMjeQPipjYzIMtp7AuuWhWzODBiBC6c6l3cGcNfKDEXPCACCGWGOpUjMQIBHv0qL0PK6iMaVRqUb2+3QtOy8dstbFpblslxbQN4V+IKA3HnNKgo7RYj/wDqpUHlrsKubfV/UvdvYls6KgTj4dP2oimCyrHAe/70jdgaewI/OvDeGYQZHXnWGOoTueBfFuaK7Xfy9K6BryKEh6wHOsf+0PaIu4tgJi2O79QTmI6SflWl9qNsjDYd7moIGVYG9yDl+evpWH4vaT3mZ7jZ2bUsQATw1gATW9KN3c6GijZub4It9wBrQprvizLB/MV3ir8npUdQOldKFPGRPVa9ylaHTqEHxWmgmntlbayMQQRPP8qHpcI3GfOuMRiTG6D7io6SasDDxOrGSkWuztkMALozL91uPLfxonhjbuLlDCD1A9asPanBJidlWUs5FFkLctnRZBUh7YJ0kkzGkkCsjbGXEMGRw10pVU93B2YeKKOKiLpiOzTH4CD56fOgO0dk3LXxoV6xp6HdUJO0l8CFuGPOmbm2Hb4wT1mfrRqnJF1NbQmupzdxBXfURb8tLcaL7OvLcV7T2xDBWViDm1ZUyr5sRB4EUIaxoVaMynKdTqRppTMI7Vc89qq7qS2p4Rd+zuFBtMZ0MQ0b+EyDu/ejuB7QImzcg8N1XNy2ynxZvDmnnIYg9J5Vm+yu0Fyzba190zGmoJ+tcriGPMR/f5VdhO5d8BtA3LLG6Z8YAMyQWndPMjd0oVir5t3GS5oysVOo3gxvGhrrs3s17/croAzmWJhQRuzHhEE+VTO3PZ02sQSXDSxAidUCWija/wBRXT/pmsJpM6/htedOWxdSCm0bR3kU+hQ/Cw96h4XZ/SnbuzB5GsMHqI+Za7SH8XYL2yFMHeDPHlVebG3kMMW9ZijK23TjIothbrsAFY+U/qCKOEksM5Ximm3x82PK5+BVht9/5flSq3G3c/D/APH+lKtfZ7HnM9zWswikoE08cOQJKn21rxVtsY8YMHxRETxk8fSuWoMbch1dB0oVje1WGtzNzMRwTxE9Pw/MVV+11sIxtLdvNuJz5CN0jKQomqNtbG3LC5h4xx03dTHDrTUNMnlswlV7B7tz2u/iERQrIqknU/EYgEiI014neap/8LmUuxhem8+XKoWM7Qd6FBEGdeUdK7W9ntMJ1Gu/hu9qajRUODV66XkqlH1ue4vuntzbXIVZVMn4g2gY8ob5HpR/s/s5sOhvWmtXGDEQYV4MADxGCpid4OtVHC31Vx3id4kyUJIDRwkGfarJft2SiPhrkSoFxJLJw0AYzzBHSim3wLUkuQhc2xZM2sVYtl21PhCOs6jIVgzrz16iiGw/s0w+LtZy9y3MkeJGgcJ8ImqwbwvXMuJUktueRHL08tK0fDbJS3aQYa45dDLJm1ykbgDx4jh70tVk4LDHKUFO90B7X2c3rSlVxK3EUHKpQhp/D8REdarW1MLmttbIhh8iK0uxtUr/AKoHi0DfdO/eD8B36dKi7Q7HLima4j5GPCJUmOmo4VlCu7+0ayopLHBgl5SCQd4qM7VdO1/ZO5bcgr4xvA49Rz86pdy0QYIIPWunCakro5VSm4MuGzr5s4ZmQZi1sLmPBS5HEbs5f1AO+qzfBDctBVh2E4VCt2RmH+VIkfFqY3xo3uaA7Vde9OURzEyAeMHlRGRwhOh5UbTxojRv8J5GD+9BLRmKsOxJOVFGobMfLSgk7IKKuw8XC4hLYhFt6M0SAV0Zyv32MkBeJYeVXH7SL9sJhblw6sCJhQcpAK5gugI3GNJE6VXxibC4wo6wXC3CDr4pJVOESf75e/aTt21csYe4YJL3FW2qwqqjMJB+9oU9/bJq6HNLU8utGV+BqwiMs22BFRsQdarOF2qqHwhxPCpQ2s53LPmaX8uR7COvpSjz9MhqNIryyxU6aeVCG2rcH/l/P9qcw1+9cMADz4DzNXsaBlqqLVnn5MtK3xHxfWlQ0YmwNCxkaHXjSo/bPNNaW/L/ACNft41h94+5qXa2mCp7wE6GCAM3oONVPD9qcLciLq+8fI0UtXlOqv8A3515uFarSefo+DkqTRkfartLeTHXGYSjEDLyC+EGfuuANR6cqdfFrcWVIYH2PP8AcVp+0NgWL8m5aRid5AEnrmHiB61mvarsPcwga5auA2SwGpAcE7gRpm8xy4V2dNr6c7Qasy3Nt3ZUNq7NCNKDwnhyPTp9K42ZiQtwT8J0PrRDZ1wvdC3IZd54bt26KvWwtj2CzXVs2xl0ECToN4neafnWUTalR8zKZnmM2cUaRqCd3EdIrrZeymdS/jtuSYYrCMeQkQdPatg2bilckHw6HUfd5E/2Kl3sBZxmG7lwXG8NqNRpnRxqDxmOJGorD+ofYYWlXcyLE7LxNkrnyXUYAypEx0Omoo9avo9tDFxnHhlHOcAbpB4eVO7b7B4xCO5xIuKNwuFQVB3SwkHceW7dXuO+z/GpaRkNq+xEsFZVKngBnIDacQR5VJNTSyHBuDeGScJ2gZVCMzOoJ0ZfGM2pkHRxPkatOydolFBB8J3FTKlek/ThERVCsdldpMAThyY3BnQn0GY/SolntPcw1wpcVrWVvEv3Z45l3A+YrCVFy903jXSxL8zSe1GHS9hy5EOgkEcidQfrWRdpcogR4jWjW+04vWbhV7TobZnLGYacYPOKzbEm418vEjVdeAIIBH7cq10t7+10MtU/Z9nqQrd5mYZvuLAHIhQi+oyzQzEbPYEk68atOzNjuzBEXMSfcnmdwqP2gwBtlkcQVMEdab81OVkJujaN2V7DW5B3DTiYnyq1dldpra1LnTWMo05+Od27gaF7B2OMSWQnLlQvPlGnzpnHg2gqjcJ9SRAmidpYMkmluFtra5uYnvknTLB/p0B9Yn1qRfxK4hbQLGUz+HkCxbNrprMR0rzs1hQ+eRppU/HbBtoM4kHkNxMUEqiT2nUoeHVKlONdWa5afxB1zZxVgC3xag8DUq0hT4lVl5gVPXC57A5pr7bx7fSmM8NS7m2dyGmjTysE+2xKAI0Dgp+H9a6sY0k5GGUjhw8xGhpmwAd2lH8Ns1bluLgnkdxB5g7wazZ0IU1yiENgW/xN7j9KVetsC9wxGnCV1jhOteUe+XcS/tmm/A/qv1LXjuxODfcjA/yMQPYyPavLPYa1bjI2IUngLzD5DSKiYbt3dZsqYK6CNCCQpHQhgIqZd7YXbam5ewxUCBpcQtru0A0rif8AOvZb/NfqeHCOF2a6tkTE3MwGbK+RtJiZyA7+tTbmGuMpW93V1TwZP1JoH2axtwvcxN0QbsBV5INwHTrRtMVcZp7wKu+Ai7upaSflS1S6lYhWtr/Z/Zc57E2H5ataPT8See7pQe8uIwaxdtMU/wCohzIf9wGnrFaC2Jua5XHqk/QivUxb/eUGd5WR7ggg+9bU9ZUjiWV/OppCo4cGYXdv5gcoYSCDDcCI9tauvZraF17AHdhSAILyBEaQQONMbZ7JWLoItK1i4dc9tfATyuWpj1A9eFRrGx8eiCwHEnddVCUUAbiSVYHhEcR1h9aqlOPNviN09Ss7zjHXMZ/mStpFJUglxGmhJ0ncAN3CpFjGPdt5Tft2zGhjMDu3kZddAeevWqlf7MbQ79BiWJRid1xSzhZJyJOY6Cd2nGKjbRLXcPNtmhDl+6GCroisOLAaeg5U7CKqL2ZJ/AJamKyrmhYS3iyALN+xoIzlXOs7su71k76oHb3ZWIs3g+KyubpMXE3MVCjKQQCCFy6R6mh2xu0ty0hRL7AyDBA3mASJ8/lTOI21duMO+xDvlkLJkqCR8MbiefSt6dKUZX6GVWtGa63AV/DgmR4T7V5ZzqdLjDyJorY2cjs2Z2XfByyo5B9ZGle4/s5ctHerAbyN3LXMAfXd1pi64ZlGnNx3R4JWyu1+KwykIwdW+JcqyR10Miu8dtd8cRcuqwyhFZyjZIUQC7KDvA3mg74Z0GbUDnwPA0c7LdoGzdzmKgsCLggEDcwdYIYERpwNZSgorckNaW9WapzeGPbO/hbLXClxofRZKnKu/KWXRvPTdTe0LFoDWWbkRp0MdaO7Y7O4QjMy5Bb8eZIGYTxgQZIjp0rnFtYxFsGA0bp0dfI0u55udyn4U9ri7enr3B2AdUAmNQJOgHIAfkOnWvNsGYA3AUKvWCDAaYaQGGvrwJrsBidWnfw+lDbqdFTtHy1GyJdjFZYpz/DswLL7dKhXkZAC6wDx4e9T9mbVCiKo1g03tkSNk4fnR57uQUJt49Rupi9i2fyoRpNRVicdr0qE5TSqyt7NY2rsa3fWJKMuq3FjOvoZBB5HT60Hs9m8RmAutbu251ZZVo6qZHsaLX7Dnx2zFwcD8LD8J5edSNmbWF3QgoymGU7weX7155Sajg+aFC2/svF4O69927yyx0ZQYtrrktsn3QJ0I0PmaJ7J7RK6zI169OFaDcuiDIBXiCJHlHGqH2n7BJebvcLGHcDcohH/AKgNx8hHSmabVZWmreprChKp7oTt3414H51NW7m4wvzNZvtzF4vZ+RGa2+ZZDANC6gE5TvI16dKsOwMQ122itecOxaSuUTHSN3XrQVdM4R3XwZzpuDsy4PeVYkkdBvP51HxG0balc8rmOUFmbUnhvqh7X2pjMFdyOEKtJRwphhz3/EOIM+1CG22924rXGLZTIHAQZgVcNI2t18AXNWxHZvDvcF17SNcEQ5EsI3Qx1Fe4nZdhsxa2hzfESiHN1aRrTeK2+BZtsnizKD7x+/tUc7akDQEEBieGusedLLf3JcGbT+y3B3xKJ3Tb81o5fdTK+wFU7bf2R37bf5E3E5lkVh5gwPnWk2u0CTl0B5a/rRBNoZhIiPPdTNPWail1v8Q4ysYUi91KtiCzJK9zcDFJG7VG16Rp50aTtNbVB3ucyoBtd2gQcGGYyW568/bQdv7Ew2MWLiDvPu3ABnU9DvI6VR0+z3EKSC1tlniWzR18JH5iurS18JxtPDOrp9ZTT91R+rX3OsV9mtvE2zetXWtqQrBcsrDDQ6mRvGnWhmE+zq9azRctuZ03jT1HOrYr4izbyOEtWlC+OWfRdw0Aj1jXjXFy7ae3mt4hm/Fqoyny1MdZpmFeLjaTv8Dp6enQnV30+b4ebAjHbMvHDd1dtsCNVIIi4AfhzDcZHTUVTMLeLf6aPHOSAPMmroNvW0jNed1AgDUzx0gDTrTG0cfh8oYW9NIU6L5BN7HzrHznF223MPEtdtklSleS5/39wJgMKS0jI/AjxED/AHZY9po3g+zxlocQR8JB38PF+3GotvbUqYQqY0gaftUjZu3LucZ/h4ndHWsakqrysHLh4lqIO6f5He19lEWMjyuYBVOkZtMuu4+Ie1VPB4CYDMQenD0rSrWJNxCjNaccQ5WDx47j1FDcb2LS54rZa0x1357ZJ4SNR5gkdKGnqrK08HTj4rSrSUq0bNY9P2KpcwzW2AbVTuYTHryPSittxkojbwt2z4bgjd/SeoYSCKbxeH0zBVjcRl48J0phSUso9NTS27ou6fAHOKpVwbY/C1eUeAN0jZNnY3vlJUQVJVkb4kZdCp5+flXuMwGYhx4HXjwI5NzH0pnAbKuri3d4RXVQVP32WVzoR4T4Y4zpqBVkTDDz+orjR0k2+x8/VNsqg28rEAMIG+CCCfMbxUxMcOde7W7K2ywazbCOxMsLatanfN63oVn8VsqedCMWLVjw4u3dwhbRb9tmu4UngZaWT+lgPOn46barROnS1EYRUbFe7fXVu3FUD4V1/wBxmP751Xtj7QNl1n7p8J4f0mpm3tk30Yt3iXUbVbikFHH8rCRy00IquYguPiU/X6U4qClDaxavOFRmq2MRbxtopeGYb9+qkcRyNV7FdgG1axcDL/MCD7gQfYVW9kdo8vhZoJ0ndPRuXnV92b2mBADafIfKuTUpVdO3t4EHGxXEweKsaQcvmCPOKm2tosLUbnDDyIGse2lHRtBLhO7TXef1pp7Fs8Inj151g6jfvICxVMRj2724403xykiKkYbbVxAlsMZYST5/9qLXtiIdxG+fbdUR9jnPmjhA6Abq2U4NZRLMnja+V2A4KPc6wfLT3qa+1cnxRETJ5CNegn6VUdplrbDwtIliSDEmOPHdQvG457plyTwA4AcgKuOm32fQtF8wXadb18W0Ej7z7gABrA89KZ2r2Ewt1i62wrGZKllBJ4lVMfKqZgdoPanIN+8xrHIcvOrfsrtUCoQoUjoY94qTpzpO9P7hqTKXjsN3blCmUqYgkkj1nWozBTvDeecz/wCqauvaDADENnBhgI3SCOG7WdarlzYFwblny/em6daMll5CbuDDhk+65H9S6e6/pSbZtwagBhzUhvkNfcVNbYV78DfKmTgLg+63sa2U10YJCkAwWAPIzPtFPJtEKI7yOUE07cZ4hxmHJ1zD/wBQ0qN/h9knW2V6oT/7Wke0UeHyUELfaO5MC8HT8Lkx137qN4TbIJnKIjUpqI4hhw6UL2d2Uw9z7xPyNFU7CINbb3FPMGfy/OlalWlHCbXyGaOsrUcQk0u3T6Er+Hwp1hddePGlTH/hO/8A9ZPW2J9a9rLz1+NfT9h/+86n0+hs1wAjoeI3eZH59KZw2F7tQMzMBuYksfUnX6ihP/iXurgt4u3/AAzN8NzNmw93oH0yt/KwB60YF4eXUbjNdN+olYcVv+4ry4qkEMAQwgggFWHJlOhptlEzJHUbj5jcf71rpD/3G7zI9OvnVEsUDtV9niqDewM2m3taBm0/VQZg9DI5RxzzEYhlOW9bg80GnnlO/wBD6V9Bj26jVT+lVDtZ2L72bllRJ1a391j+JPwnp+dHCdsMCUexkF7BJcErDeW8eYOo9RXGGxT2tPiTlxHkfyoljdiQ3hkEHcdGH9LflvqC7MDDDP8AJx68fWt3FTVmYsJ4TaYaSjaxqDoR6VNXaLAbzVZyAHMpKnk2h8uRojh8XI10Nc6tptuVwC0F7OPMhSeP0pWdqOTv04detD65Z/78qV2IqwRfaLHeTvPrFeXMWSQBvMAetDDe19KcsX/HnP3Rp9BV+WVkm3MeVZhPwnLP1PvS/wASO5dTQ53lRO+SZ84Me9M2buXXjwq/KTRQZG0CeP6dT9a8/wAVPDQ8xyoKLsae9PpcAYE7gJ+sCo6KRLhddtlSFfXSdN486m28YDr7H86rOH8bMzGBEn9BSxG0JPh0UaAc/wCY1ToJuy+Zd2WZsUApbeOUST/f5UNubQsNvWD5R7mox2oGIX4VAA843mnLe0E5achxoFTcehCfgsAFIZZgw35R7g1bcA0gUP2DhkuL4WUniJEjzFG8NgcmlJVp7mWd90KVSstKlbhBq7hEuFrVxQ9tl1RhI3jnu9KzvsnjXtbSu4ZHYWAzxbJzAZTAylpK6cjSpV6xcDa94vOFvt3hE6Tu05ManPpqNNRSpUAT5OsQ0LI0Mr6yQDPPSnXFKlV9ACtdr9kWmsPdKDOCBm1HHiBofWsxcTIP6cuVKlW9LgynyC8bbA4ChgchwATHL+91KlWsvdZkwvZOletSpVx3yQaNcmlSokCNsa5rylWhQjXgpUqsh4a8pUqssbuvG6mSxbeSfp7UqVHEjHcHdNtgyEqQd40rbcDdLWkYmSVBJ9KVKub4guGXEdmlSpVxwj//2Q=="/>
          <p:cNvSpPr>
            <a:spLocks noChangeAspect="1" noChangeArrowheads="1"/>
          </p:cNvSpPr>
          <p:nvPr/>
        </p:nvSpPr>
        <p:spPr bwMode="auto">
          <a:xfrm>
            <a:off x="134938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29000" y="1219200"/>
            <a:ext cx="5334000" cy="4038599"/>
            <a:chOff x="3429000" y="1219200"/>
            <a:chExt cx="5334000" cy="4038599"/>
          </a:xfrm>
        </p:grpSpPr>
        <p:sp>
          <p:nvSpPr>
            <p:cNvPr id="4" name="Rectangle 3"/>
            <p:cNvSpPr/>
            <p:nvPr/>
          </p:nvSpPr>
          <p:spPr>
            <a:xfrm>
              <a:off x="4572000" y="1219200"/>
              <a:ext cx="4191000" cy="14465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Village </a:t>
              </a:r>
              <a:r>
                <a:rPr lang="en-GB" sz="2200" dirty="0" err="1" smtClean="0"/>
                <a:t>Nandal</a:t>
              </a:r>
              <a:r>
                <a:rPr lang="en-GB" sz="2200" dirty="0" smtClean="0"/>
                <a:t> is now a smoke free village. Every family in this village is now a proud owner of a </a:t>
              </a:r>
              <a:r>
                <a:rPr lang="en-GB" sz="2200" dirty="0" err="1" smtClean="0"/>
                <a:t>Bharatlaxmi</a:t>
              </a:r>
              <a:r>
                <a:rPr lang="en-GB" sz="2200" dirty="0" smtClean="0"/>
                <a:t> Stove. </a:t>
              </a:r>
            </a:p>
          </p:txBody>
        </p:sp>
        <p:cxnSp>
          <p:nvCxnSpPr>
            <p:cNvPr id="12" name="Straight Arrow Connector 11"/>
            <p:cNvCxnSpPr>
              <a:stCxn id="4" idx="1"/>
            </p:cNvCxnSpPr>
            <p:nvPr/>
          </p:nvCxnSpPr>
          <p:spPr>
            <a:xfrm rot="10800000" flipV="1">
              <a:off x="3429000" y="1942475"/>
              <a:ext cx="1143000" cy="331532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/>
          <a:lstStyle/>
          <a:p>
            <a:r>
              <a:rPr lang="en-US" dirty="0" smtClean="0"/>
              <a:t>Benefits of Smokeless </a:t>
            </a:r>
            <a:r>
              <a:rPr lang="en-US" dirty="0" err="1" smtClean="0"/>
              <a:t>Chulha</a:t>
            </a:r>
            <a:endParaRPr lang="en-US" dirty="0"/>
          </a:p>
        </p:txBody>
      </p:sp>
      <p:sp>
        <p:nvSpPr>
          <p:cNvPr id="1028" name="AutoShape 4" descr="data:image/jpg;base64,/9j/4AAQSkZJRgABAQAAAQABAAD/2wCEAAkGBhQSERUUEhQUFRUWFxgXGRcXGBgcFxcYGBgVFxcUFBcYHCYeFxwkGRUVHy8gIycpLCwsFR4xNTAqNSYrLCkBCQoKDgwOGg8PGi0kHyQqLCwpLCwpKSwsLCkpLCwsLCksLCosLCwsLCwsLCwsLCwsLCwpLCwsLCwsLCwsLCksLP/AABEIAQMAwgMBIgACEQEDEQH/xAAcAAABBQEBAQAAAAAAAAAAAAAFAAMEBgcCAQj/xABCEAACAQIDBQYDBgQFAgcBAAABAhEAAwQSIQUxQVFhBhMicYGRMqGxB0JSwdHhFGJy8BUjM4KSU/EWQ6Kys9LiVP/EABsBAAIDAQEBAAAAAAAAAAAAAAIEAAEDBQYH/8QAMxEAAgEDAwIDBgUEAwAAAAAAAAECAxEhBBIxQVEFE2EiMnGBkbFSodHh8BQVwfEjM0P/2gAMAwEAAhEDEQA/AMb2dju6YtlDSsa8NQZ+Xzp+9t24ToQvl9KHGvKrauS7sdu32bViT5ma4mvKVWUe15XsUqhBV7SipOHw01TZaVyNSondwqKsnh/cUOMSY3VSdy5RceSRhrUn3+levgzvFS9lYN7lxUUSzaAedW7BbIM5MLhzibimGfLKqek+EDXeddN9ZSm08DNHT+Yrt2Xf+cmfFDyr27vNaliuzG1bYl7LBY+74gND+GQI/Ogb2BdkYmzv/wDMCww65gJ95HSp5jWWhhaKE8Qnn1Vv8soteRRjbewDhyDmzI05TGun3WjQH1gjWhIFaxkpK6EKtKVKThNWaOa9TePOusld2reo8xVmZMFvSmmtVPdAInypxMJO8VjusaWBfdmuu7o1awC8qkjDLwAqnUIokCyumuhr2xakt7+1T1t15as6Hz/IVjKeDaEcgwo1KineL0ryq8x9jTZ6lPdYrins+aBTRWKfERUor2K9ioQ8ilFdRSAqEPIqbgFPpUSKfw12DruoXwFF2YVawCNdaG4iwMwCjf8AWamtjAN9ObFwxuXM5Gi7v6joB85rON1ljW1VZKMTR+wHZVWt+I5S4K5wCWO/NlA3ATlnTj0rWuz+x7WHtC0k5RqJI09gIrMNkl1uBUJVEAUmYHhmTPATPAk9KsSdoz8CuWmRmjj50t5lvaY1Xhd+XHhGhhg40OkwetNbR2LZxCZLttWXhpqOqkaj0qn7J2qyIYbex38DuO+i9jarTqSSd3TfrVx1UeqF3pZxymUTtj9nn8OrEL3uGY6g/EnLXhruYc9d5nHO0WwThrmhLW31R43j8J5MNxH5EV9bW7yX0KPBDKQVPEHQ/wBisW7Q9lczYjCESRme0TwdBKmeTIYPnWqai048MYjfVQdOfvx4fp2MbNOYcnOvmK4YRXWHPjXzFMPg5RYrtuAv6Tw+XnUi0mlOZfAK7srSVzZrJylrSu+7qQi6V4LdDctIaQaVxct1ICV5cSqCIX8MK9p6KVEQp6WNx513j7MFW4MPnxp2zACzy+tTsVg81kRrAn9vrTl8ioDroClFdAURDyKQFdgV6BUIcxXQWvSK6AqixIk1dezuCClR+GXY8PCJk9JgVWNl25efwgn8h9atVu7kwdxhOZwbYP8ALoGHqXT2pepLNjs6GmoUpVXz0+X6sIYbav3VPh5gSWO/MfM8KsGyrjM6mJAnNBHLTSs8u37irltnKIHHfTeE2riFI19YE+9LSouawwHW2TtY2ezaCsuUgqWLHl0mP0o5hsDPGTM/sKz3usQNlM2UnUQ2uaMwJ0FD9kfaRftgLeVyo06c9ZEg6TS8KbeUazng2fZqakDRlO4/XyOv9iqn2msj/E7Tg/FabQcSgOp9PoKmdn9td9ku22LLIBmJHNSRod8zUbbrTtIgxpaJEdVA1HmTr1pmE90bdmBQg41790zDPtB2J/DY26qjwOe8XyfWPQyPSq5Z+Iedaz9sGzs1mxfG8MbbeokfT51llu34h507B+zkR1VPZVdi0Ycyg/vhUmytNYK34RU60lKsBnSJSa3UpLUU86aUBaB4tU3cFSbiGuTbiqCIfdeftSqVSq7lmeLdII6GnLt8tuJA5TpTZXU+ddAV0RM8C10BXsV6BUIICkBXYFICqLPIrsCvIrtRVFkzZwjP/T+dHy47qxa5r3p9WMD3C/8AGgWy/jI5qf1/KiW1LuTEWoOncWh7oJ89QaVqK7O5pZJUE3xe3+S/dmtlYe4pF1A+nGQR5RQ/G7HsW8SLdtZMjeeJg6cuVCdm7eNkEqJJBAHCeZqLZ2o6XRcOrZpZjv6QOVKRjO77EnKKaTN7weDVbARoy9d3976B4/s4huqUFzOeIcgQPrwqBs7to2KAs/w92Ckd8IVFYbiM2+DBkexpjsr2wa4MlwjOhIP7VlKVlkqnGV2yx2NjCwWyEy7hmk6ZoUSOXCgF4O2Oa605Xwqss/dMKjpPCHVtKNXdrCQzHQST/t1/Wo208QIXge61/wB9xnUexb18qPTyUm2u6NKUZKrFPl3K321YXMBfQ/hzr5pLH5fWsSw0m4o61vr21LmRICgEH+YCR8zWQbd2L/C4w2/u5gyHmh1Htu8wafp1NzfqB4lQ92ovmE8JbiPX8qloDIrnCWpieX6VLtpqKzOTLkcGtSHTT1Fci0Jp8mhZaIt1NaZuJ0qbGpplhQlkcW6VPxXtUEZrj7OS9dX8Nxx7MRTIFGu2eD7vHXxzbN/yUN9SaEAV0Yu8UxRqzseRXoFdRXqrVkEBSiu4pAUJZyRXaClFdqtQhIwDRcXzo323sqEwl1YlrOUjj/ltEn3j/bQXCL4x019hNGsVhTiLIUEZrQYhSYJQnMcvMgkz6emEnaaZ2dLTlU0s4rvdEewJQEcYqw7C2YXKsty2HESHQFZ8mPPzqu7IaUyHRl0IPDlVu7NbHBcZwDJgeI+8AiRNL1XtTJHLTNAs4S/btAm1h3GWfA2Qk74ErlM9feqm/ZpkxBvW5QMcxtyCVLGchK6Eb/3irnsvDwgAEDfvJ9NRp617jrKorsTv48sojT5nzpFyw7I1jiWStWnIsZ38RLkKusOwJIBH4F0ZvIDSSQztbaJVNSSxAHOTGp3cSSfXdRC+859ICRbUDgMxzHzZl+lVHbt1iyngGHyNdDTQ2wbHqdNJ73y/sWVzlTXeWA9h/wDmgXbTYwv27d5R47R8XVDv9jr5E0b2m8hetw/nXGzr8eFtRr7VlB2SaHatBVqLTKbhE08v1FS7dPbUwJs3Co+EyVPMHd+lM2m3VusnjqsHCTTHU1NOlqhPdgz1p9XqMBDoadK5uW64V91OG5NAGMxXtczXtCGBvtVweTGgx8dtT7FgfoKqAWtO+2XAkDDORrDqfUKwHyNZmBTlF3gheorSYgKkDZt0b7dz/g36UxlqxnHXRgrbi5cDd6wnO0xG4maKTaBSAhwTjejjzU/pSfAXANUceakfUVPs9pcUpBF+6CNxzn86K2ftL2ku7GXfXKfqpqskKu9sivVFaV2/7aXruFwtsXQy38MhvgomtwZWLBokEneBA0rPsLhi7Rw4mopXVw4QlOSjFZO8FaJM8INSLVzQdNP79KfCAaDdBqLlho5/UUvJ7menoUP6eCj9fiLGIV/zATIgZun8w4in8B2guq4kCeBEwR0rvA4sqeEjnuNWXA/wt8BbttUbgyeHXnpp7igbVrSQb0iqPfB/IKdmO1GKustpV8BYAsZypmO8ngJ+taXYwgQkMc7RoTuymJAH96Cqb2dwVuwrKGLI45CfPTfw9qINtq4mHuhwXdFbu2USW3hDl1IOskH9qTcbPCFa1GbdkgKl7NbbLqM+nUZrkH2oJj0mI4GfmKLbNwZTCoDIICTOhHgOhHmaHYj4iD5T1n/tXSoL2H8ToNZx6BfH3Phn8bfI17aQTI86b25dyFOrsPoa9UTlI5UrDhD0f+tD21sD3trQeJdV/NfX8qqR0HlV7w7VWNubN7u4Y3NqPLiPQzWsH0PN+JUf/RfMBm5J1pxL3KmMRbMnpTGGXXf1rRo44WRq6moyE5ZG79a6zxWbLQ9mpVG/jRSoQy6/bBgA+zxcA/03ttPQyh/91Yhlr6S7Z4Hvtm4m2Br3TMPNPGI9q+bzhWFbad4aM6qyICr/AIrCqvZuy0DM2MaTx0F0RPpWeEsOIq24jH37mybGHRcyi89zwqSRHeDWOHirWfT4maK1FKKj96w3xXQxB5UdiiwbVXNawkcbZHs0V2tsKABXVtZw+GY71W4I83ifka5c0rJ9D0fhlDbB1Xy+Pgcfe9Kj3UkdakD4vSvClDc6jjuRHZdxp+1frhd+U8d1JrMVTRI3WUGcBt103EkTMfpR/B9pw2h31R0fnUhXI40DVjeM1LlGkWcfI0NPC8jfGi+qiqFg9tMnGf750YsdpVIhv79aiYTpRlwWnEYK1djOJAMiCRwinbey7Y3Zvf8AahGC2qlwaNrRSxd9qluwvOM4qybJ9vDJzZfOCPlBqLtzYZe14SCwkofuk/hJ4U+ompGGvlfLiDuPmKuLs7iFWLkmufQxzH7Qu23Nu5aKsDEDf00rzAOWLHLlAE+PTdwG8/KOoq3drMNZu7QtI7MilRnM5QFOYgl4J0hhu47xVrwdzZFu1lV7OUkyYuHPB1Dlgc26J9q1nUSwjhVKShKyvYpPYvvLt821w7XEuKyPDKAAdzqzaSpAb0p/tl2LxODZcuS6hUnMPCZHxDKTrAg6HjRDbG2MHZxdm/gDbDLqwDlU5FcrKAAVJ3GrljdsW8RhwuPsAIwD271ti1hpHhIuiGsEzHjAHU0MJJ3XXoZyjZrsYT37cqVXBNj7OIBN66s6xI06f6fClQ+dDs/oH5UzS/47MhUmfiXdwO75MKxXDbEwtu4Vv4gyPwyFkEyrFQzDdyFXpO1ItYYDfcYs3WSxOp5bvasz2rZL3maZLsW9WMnTzNVRi7tXsSo0rOxetl4TCqveYe13oBjMHdjOkwLqrHpTmJ28bbMwziQAfCzaDoKrnZbB3BbfLdKqDqpAIER4vENP2NTNs7Y7lbeV1vMTrKwQI08SQN/OidON+4G9lf2xgbFy4X78W51ytbcanfqai4fsyLhi3iLLmCYBIOm8xFXTB49riZ3tWym6c/5FPzptriKGuLatgbpUgNB1gQNd3yrbfbCM9tytHDtai0xBKjgZGpJ0/wCVN5tY505tB5u5uBJHod35Uzc51lzk9fRWymo9kvsdW/jHkaee3Tdhh3iHgTVp2lsFe6720dIkrwjmpoWMQymVO5bmp2yMMLzd2zANwncf0qNcFc5irBl0IMirK4dyXtPYFy0fEpjmNR70PViuh3VftgdpVugJciSOO49Kk7R7HWbviT/LboJU/wC3h6UNyNqLzj7GdlAdxpl7J51ZsX2JvKfCFf8ApP5GKG3dkXU323H+01LhbVIF28VcQyrGjOz+2lxPiWR0qKdmOfuN/wATXn+EON6EelXgrZUjw8Fz2f23stoWg9ZFHLO2bbbmBrO17Poyzng8iP3qF/DPbPguEH5e1VgkqPWS+hoO0HwrurYoKbagyxzaDfrkBMT6amqtsXbdlFNt7dxmGVpRwogqSRqp1BI+dR7W0nBHfggHTNvU+fLyNWXYv2aLjQ7JiFtZYyKEzaEa59RpIUAjkelTbudjna2hCmnV6Yv3IWB2jbBFzvbiMpkJctC4jRukoVOu7dV17N9usHasKly4FifCtq5kUfgEgyP1NZ5t7sXeweIW13i3/AXK2lYsOQdIJE8PLhRxfsuLKCMS6yoMNb5gfzDnQSapNXOZ5dGouWWR9vbBJJKWJJn/AEX/APpSrNLvZfDqxX+MmCRIssQY0kEPqKVbedH+L9jP+lf4meYZyQAeIqJjMK4cXE3KInhImQfQ0X2ds9rmUKJnjw96L4j7O8Q7ArkiNSToKveosWcW0V3YuMcl2uWxkUHXxRuJAaBHAe9E8Aub4ntFSviBiBPIEweVWPAfZ5dRY7+2DqJCtmE74MzHSn8P9m6gR39zXeF3TziglWg3yUqciibb2bbnuVOXXUgMdSBplB36jSg9jYVyy8lnNvgSSJPCUOo4+1bLsfsNbsuxbLeDRAuLqsfhYGarf2o4K3beybahWYNmgkyFyhSZJJO/XjVqqrWQxpaO6vG/8sUDG7q4uGRPOnMQah4a7IK8QfkaJLB6KUkpW7jto/Igj86vmyMcMmVhKkQR8jVEdeNWPYl0XLUAw67jzFBLuMae13FjW2tim0ZGqHcfyPWhBaN9WvC7VGtq+NDp+9Cds7I7vVTmQ/C35NyNRGkk0DUWDINX3s3tjvEgnxLoevWs5LFd1TNn7ca2ZHtz9ajiZb4tbZYNRe5UZ8RFBNn9rkaA0A/WhPantoFfubY0jxNx1jwqRu03mrit2EY1ZxoQ3z4LG+Ot3HFtGDOdAoMtPkKgbXt3LWjqy/1KRwnjQfs5jFtRetILhUywIB5aEkEgeWvUVsmx9pptDCTcCEMCrL/OoGbKSRETPrvrXyfU5kfG5RfuY+OTE7l92NS7OEBE8ak7TwJtXoXW205W8jEeYg/KmHxIFYyi4ux3dLXhqIeYiXaCwVYAqdCDuIqHs7bl3Zt8NbJayToCdwO9CfoelRLuMPDdXgYOCrag/wBzVWNKqjUViff7QYhrl51Nxe+uZyVuRIk5FJWCQBpwqQm3sYyuEuYgBhlMuzCCADMjeQPipjYzIMtp7AuuWhWzODBiBC6c6l3cGcNfKDEXPCACCGWGOpUjMQIBHv0qL0PK6iMaVRqUb2+3QtOy8dstbFpblslxbQN4V+IKA3HnNKgo7RYj/wDqpUHlrsKubfV/UvdvYls6KgTj4dP2oimCyrHAe/70jdgaewI/OvDeGYQZHXnWGOoTueBfFuaK7Xfy9K6BryKEh6wHOsf+0PaIu4tgJi2O79QTmI6SflWl9qNsjDYd7moIGVYG9yDl+evpWH4vaT3mZ7jZ2bUsQATw1gATW9KN3c6GijZub4It9wBrQprvizLB/MV3ir8npUdQOldKFPGRPVa9ylaHTqEHxWmgmntlbayMQQRPP8qHpcI3GfOuMRiTG6D7io6SasDDxOrGSkWuztkMALozL91uPLfxonhjbuLlDCD1A9asPanBJidlWUs5FFkLctnRZBUh7YJ0kkzGkkCsjbGXEMGRw10pVU93B2YeKKOKiLpiOzTH4CD56fOgO0dk3LXxoV6xp6HdUJO0l8CFuGPOmbm2Hb4wT1mfrRqnJF1NbQmupzdxBXfURb8tLcaL7OvLcV7T2xDBWViDm1ZUyr5sRB4EUIaxoVaMynKdTqRppTMI7Vc89qq7qS2p4Rd+zuFBtMZ0MQ0b+EyDu/ejuB7QImzcg8N1XNy2ynxZvDmnnIYg9J5Vm+yu0Fyzba190zGmoJ+tcriGPMR/f5VdhO5d8BtA3LLG6Z8YAMyQWndPMjd0oVir5t3GS5oysVOo3gxvGhrrs3s17/croAzmWJhQRuzHhEE+VTO3PZ02sQSXDSxAidUCWija/wBRXT/pmsJpM6/htedOWxdSCm0bR3kU+hQ/Cw96h4XZ/SnbuzB5GsMHqI+Za7SH8XYL2yFMHeDPHlVebG3kMMW9ZijK23TjIothbrsAFY+U/qCKOEksM5Ximm3x82PK5+BVht9/5flSq3G3c/D/APH+lKtfZ7HnM9zWswikoE08cOQJKn21rxVtsY8YMHxRETxk8fSuWoMbch1dB0oVje1WGtzNzMRwTxE9Pw/MVV+11sIxtLdvNuJz5CN0jKQomqNtbG3LC5h4xx03dTHDrTUNMnlswlV7B7tz2u/iERQrIqknU/EYgEiI014neap/8LmUuxhem8+XKoWM7Qd6FBEGdeUdK7W9ntMJ1Gu/hu9qajRUODV66XkqlH1ue4vuntzbXIVZVMn4g2gY8ob5HpR/s/s5sOhvWmtXGDEQYV4MADxGCpid4OtVHC31Vx3id4kyUJIDRwkGfarJft2SiPhrkSoFxJLJw0AYzzBHSim3wLUkuQhc2xZM2sVYtl21PhCOs6jIVgzrz16iiGw/s0w+LtZy9y3MkeJGgcJ8ImqwbwvXMuJUktueRHL08tK0fDbJS3aQYa45dDLJm1ykbgDx4jh70tVk4LDHKUFO90B7X2c3rSlVxK3EUHKpQhp/D8REdarW1MLmttbIhh8iK0uxtUr/AKoHi0DfdO/eD8B36dKi7Q7HLima4j5GPCJUmOmo4VlCu7+0ayopLHBgl5SCQd4qM7VdO1/ZO5bcgr4xvA49Rz86pdy0QYIIPWunCakro5VSm4MuGzr5s4ZmQZi1sLmPBS5HEbs5f1AO+qzfBDctBVh2E4VCt2RmH+VIkfFqY3xo3uaA7Vde9OURzEyAeMHlRGRwhOh5UbTxojRv8J5GD+9BLRmKsOxJOVFGobMfLSgk7IKKuw8XC4hLYhFt6M0SAV0Zyv32MkBeJYeVXH7SL9sJhblw6sCJhQcpAK5gugI3GNJE6VXxibC4wo6wXC3CDr4pJVOESf75e/aTt21csYe4YJL3FW2qwqqjMJB+9oU9/bJq6HNLU8utGV+BqwiMs22BFRsQdarOF2qqHwhxPCpQ2s53LPmaX8uR7COvpSjz9MhqNIryyxU6aeVCG2rcH/l/P9qcw1+9cMADz4DzNXsaBlqqLVnn5MtK3xHxfWlQ0YmwNCxkaHXjSo/bPNNaW/L/ACNft41h94+5qXa2mCp7wE6GCAM3oONVPD9qcLciLq+8fI0UtXlOqv8A3515uFarSefo+DkqTRkfartLeTHXGYSjEDLyC+EGfuuANR6cqdfFrcWVIYH2PP8AcVp+0NgWL8m5aRid5AEnrmHiB61mvarsPcwga5auA2SwGpAcE7gRpm8xy4V2dNr6c7Qasy3Nt3ZUNq7NCNKDwnhyPTp9K42ZiQtwT8J0PrRDZ1wvdC3IZd54bt26KvWwtj2CzXVs2xl0ECToN4neafnWUTalR8zKZnmM2cUaRqCd3EdIrrZeymdS/jtuSYYrCMeQkQdPatg2bilckHw6HUfd5E/2Kl3sBZxmG7lwXG8NqNRpnRxqDxmOJGorD+ofYYWlXcyLE7LxNkrnyXUYAypEx0Omoo9avo9tDFxnHhlHOcAbpB4eVO7b7B4xCO5xIuKNwuFQVB3SwkHceW7dXuO+z/GpaRkNq+xEsFZVKngBnIDacQR5VJNTSyHBuDeGScJ2gZVCMzOoJ0ZfGM2pkHRxPkatOydolFBB8J3FTKlek/ThERVCsdldpMAThyY3BnQn0GY/SolntPcw1wpcVrWVvEv3Z45l3A+YrCVFy903jXSxL8zSe1GHS9hy5EOgkEcidQfrWRdpcogR4jWjW+04vWbhV7TobZnLGYacYPOKzbEm418vEjVdeAIIBH7cq10t7+10MtU/Z9nqQrd5mYZvuLAHIhQi+oyzQzEbPYEk68atOzNjuzBEXMSfcnmdwqP2gwBtlkcQVMEdab81OVkJujaN2V7DW5B3DTiYnyq1dldpra1LnTWMo05+Od27gaF7B2OMSWQnLlQvPlGnzpnHg2gqjcJ9SRAmidpYMkmluFtra5uYnvknTLB/p0B9Yn1qRfxK4hbQLGUz+HkCxbNrprMR0rzs1hQ+eRppU/HbBtoM4kHkNxMUEqiT2nUoeHVKlONdWa5afxB1zZxVgC3xag8DUq0hT4lVl5gVPXC57A5pr7bx7fSmM8NS7m2dyGmjTysE+2xKAI0Dgp+H9a6sY0k5GGUjhw8xGhpmwAd2lH8Ns1bluLgnkdxB5g7wazZ0IU1yiENgW/xN7j9KVetsC9wxGnCV1jhOteUe+XcS/tmm/A/qv1LXjuxODfcjA/yMQPYyPavLPYa1bjI2IUngLzD5DSKiYbt3dZsqYK6CNCCQpHQhgIqZd7YXbam5ewxUCBpcQtru0A0rif8AOvZb/NfqeHCOF2a6tkTE3MwGbK+RtJiZyA7+tTbmGuMpW93V1TwZP1JoH2axtwvcxN0QbsBV5INwHTrRtMVcZp7wKu+Ai7upaSflS1S6lYhWtr/Z/Zc57E2H5ataPT8See7pQe8uIwaxdtMU/wCohzIf9wGnrFaC2Jua5XHqk/QivUxb/eUGd5WR7ggg+9bU9ZUjiWV/OppCo4cGYXdv5gcoYSCDDcCI9tauvZraF17AHdhSAILyBEaQQONMbZ7JWLoItK1i4dc9tfATyuWpj1A9eFRrGx8eiCwHEnddVCUUAbiSVYHhEcR1h9aqlOPNviN09Ss7zjHXMZ/mStpFJUglxGmhJ0ncAN3CpFjGPdt5Tft2zGhjMDu3kZddAeevWqlf7MbQ79BiWJRid1xSzhZJyJOY6Cd2nGKjbRLXcPNtmhDl+6GCroisOLAaeg5U7CKqL2ZJ/AJamKyrmhYS3iyALN+xoIzlXOs7su71k76oHb3ZWIs3g+KyubpMXE3MVCjKQQCCFy6R6mh2xu0ty0hRL7AyDBA3mASJ8/lTOI21duMO+xDvlkLJkqCR8MbiefSt6dKUZX6GVWtGa63AV/DgmR4T7V5ZzqdLjDyJorY2cjs2Z2XfByyo5B9ZGle4/s5ctHerAbyN3LXMAfXd1pi64ZlGnNx3R4JWyu1+KwykIwdW+JcqyR10Miu8dtd8cRcuqwyhFZyjZIUQC7KDvA3mg74Z0GbUDnwPA0c7LdoGzdzmKgsCLggEDcwdYIYERpwNZSgorckNaW9WapzeGPbO/hbLXClxofRZKnKu/KWXRvPTdTe0LFoDWWbkRp0MdaO7Y7O4QjMy5Bb8eZIGYTxgQZIjp0rnFtYxFsGA0bp0dfI0u55udyn4U9ri7enr3B2AdUAmNQJOgHIAfkOnWvNsGYA3AUKvWCDAaYaQGGvrwJrsBidWnfw+lDbqdFTtHy1GyJdjFZYpz/DswLL7dKhXkZAC6wDx4e9T9mbVCiKo1g03tkSNk4fnR57uQUJt49Rupi9i2fyoRpNRVicdr0qE5TSqyt7NY2rsa3fWJKMuq3FjOvoZBB5HT60Hs9m8RmAutbu251ZZVo6qZHsaLX7Dnx2zFwcD8LD8J5edSNmbWF3QgoymGU7weX7155Sajg+aFC2/svF4O69927yyx0ZQYtrrktsn3QJ0I0PmaJ7J7RK6zI169OFaDcuiDIBXiCJHlHGqH2n7BJebvcLGHcDcohH/AKgNx8hHSmabVZWmreprChKp7oTt3414H51NW7m4wvzNZvtzF4vZ+RGa2+ZZDANC6gE5TvI16dKsOwMQ122itecOxaSuUTHSN3XrQVdM4R3XwZzpuDsy4PeVYkkdBvP51HxG0balc8rmOUFmbUnhvqh7X2pjMFdyOEKtJRwphhz3/EOIM+1CG22924rXGLZTIHAQZgVcNI2t18AXNWxHZvDvcF17SNcEQ5EsI3Qx1Fe4nZdhsxa2hzfESiHN1aRrTeK2+BZtsnizKD7x+/tUc7akDQEEBieGusedLLf3JcGbT+y3B3xKJ3Tb81o5fdTK+wFU7bf2R37bf5E3E5lkVh5gwPnWk2u0CTl0B5a/rRBNoZhIiPPdTNPWail1v8Q4ysYUi91KtiCzJK9zcDFJG7VG16Rp50aTtNbVB3ucyoBtd2gQcGGYyW568/bQdv7Ew2MWLiDvPu3ABnU9DvI6VR0+z3EKSC1tlniWzR18JH5iurS18JxtPDOrp9ZTT91R+rX3OsV9mtvE2zetXWtqQrBcsrDDQ6mRvGnWhmE+zq9azRctuZ03jT1HOrYr4izbyOEtWlC+OWfRdw0Aj1jXjXFy7ae3mt4hm/Fqoyny1MdZpmFeLjaTv8Dp6enQnV30+b4ebAjHbMvHDd1dtsCNVIIi4AfhzDcZHTUVTMLeLf6aPHOSAPMmroNvW0jNed1AgDUzx0gDTrTG0cfh8oYW9NIU6L5BN7HzrHznF223MPEtdtklSleS5/39wJgMKS0jI/AjxED/AHZY9po3g+zxlocQR8JB38PF+3GotvbUqYQqY0gaftUjZu3LucZ/h4ndHWsakqrysHLh4lqIO6f5He19lEWMjyuYBVOkZtMuu4+Ie1VPB4CYDMQenD0rSrWJNxCjNaccQ5WDx47j1FDcb2LS54rZa0x1357ZJ4SNR5gkdKGnqrK08HTj4rSrSUq0bNY9P2KpcwzW2AbVTuYTHryPSittxkojbwt2z4bgjd/SeoYSCKbxeH0zBVjcRl48J0phSUso9NTS27ou6fAHOKpVwbY/C1eUeAN0jZNnY3vlJUQVJVkb4kZdCp5+flXuMwGYhx4HXjwI5NzH0pnAbKuri3d4RXVQVP32WVzoR4T4Y4zpqBVkTDDz+orjR0k2+x8/VNsqg28rEAMIG+CCCfMbxUxMcOde7W7K2ywazbCOxMsLatanfN63oVn8VsqedCMWLVjw4u3dwhbRb9tmu4UngZaWT+lgPOn46barROnS1EYRUbFe7fXVu3FUD4V1/wBxmP751Xtj7QNl1n7p8J4f0mpm3tk30Yt3iXUbVbikFHH8rCRy00IquYguPiU/X6U4qClDaxavOFRmq2MRbxtopeGYb9+qkcRyNV7FdgG1axcDL/MCD7gQfYVW9kdo8vhZoJ0ndPRuXnV92b2mBADafIfKuTUpVdO3t4EHGxXEweKsaQcvmCPOKm2tosLUbnDDyIGse2lHRtBLhO7TXef1pp7Fs8Inj151g6jfvICxVMRj2724403xykiKkYbbVxAlsMZYST5/9qLXtiIdxG+fbdUR9jnPmjhA6Abq2U4NZRLMnja+V2A4KPc6wfLT3qa+1cnxRETJ5CNegn6VUdplrbDwtIliSDEmOPHdQvG457plyTwA4AcgKuOm32fQtF8wXadb18W0Ej7z7gABrA89KZ2r2Ewt1i62wrGZKllBJ4lVMfKqZgdoPanIN+8xrHIcvOrfsrtUCoQoUjoY94qTpzpO9P7hqTKXjsN3blCmUqYgkkj1nWozBTvDeecz/wCqauvaDADENnBhgI3SCOG7WdarlzYFwblny/em6daMll5CbuDDhk+65H9S6e6/pSbZtwagBhzUhvkNfcVNbYV78DfKmTgLg+63sa2U10YJCkAwWAPIzPtFPJtEKI7yOUE07cZ4hxmHJ1zD/wBQ0qN/h9knW2V6oT/7Wke0UeHyUELfaO5MC8HT8Lkx137qN4TbIJnKIjUpqI4hhw6UL2d2Uw9z7xPyNFU7CINbb3FPMGfy/OlalWlHCbXyGaOsrUcQk0u3T6Er+Hwp1hddePGlTH/hO/8A9ZPW2J9a9rLz1+NfT9h/+86n0+hs1wAjoeI3eZH59KZw2F7tQMzMBuYksfUnX6ihP/iXurgt4u3/AAzN8NzNmw93oH0yt/KwB60YF4eXUbjNdN+olYcVv+4ry4qkEMAQwgggFWHJlOhptlEzJHUbj5jcf71rpD/3G7zI9OvnVEsUDtV9niqDewM2m3taBm0/VQZg9DI5RxzzEYhlOW9bg80GnnlO/wBD6V9Bj26jVT+lVDtZ2L72bllRJ1a391j+JPwnp+dHCdsMCUexkF7BJcErDeW8eYOo9RXGGxT2tPiTlxHkfyoljdiQ3hkEHcdGH9LflvqC7MDDDP8AJx68fWt3FTVmYsJ4TaYaSjaxqDoR6VNXaLAbzVZyAHMpKnk2h8uRojh8XI10Nc6tptuVwC0F7OPMhSeP0pWdqOTv04detD65Z/78qV2IqwRfaLHeTvPrFeXMWSQBvMAetDDe19KcsX/HnP3Rp9BV+WVkm3MeVZhPwnLP1PvS/wASO5dTQ53lRO+SZ84Me9M2buXXjwq/KTRQZG0CeP6dT9a8/wAVPDQ8xyoKLsae9PpcAYE7gJ+sCo6KRLhddtlSFfXSdN486m28YDr7H86rOH8bMzGBEn9BSxG0JPh0UaAc/wCY1ToJuy+Zd2WZsUApbeOUST/f5UNubQsNvWD5R7mox2oGIX4VAA843mnLe0E5achxoFTcehCfgsAFIZZgw35R7g1bcA0gUP2DhkuL4WUniJEjzFG8NgcmlJVp7mWd90KVSstKlbhBq7hEuFrVxQ9tl1RhI3jnu9KzvsnjXtbSu4ZHYWAzxbJzAZTAylpK6cjSpV6xcDa94vOFvt3hE6Tu05ManPpqNNRSpUAT5OsQ0LI0Mr6yQDPPSnXFKlV9ACtdr9kWmsPdKDOCBm1HHiBofWsxcTIP6cuVKlW9LgynyC8bbA4ChgchwATHL+91KlWsvdZkwvZOletSpVx3yQaNcmlSokCNsa5rylWhQjXgpUqsh4a8pUqssbuvG6mSxbeSfp7UqVHEjHcHdNtgyEqQd40rbcDdLWkYmSVBJ9KVKub4guGXEdmlSpVxwj//2Q=="/>
          <p:cNvSpPr>
            <a:spLocks noChangeAspect="1" noChangeArrowheads="1"/>
          </p:cNvSpPr>
          <p:nvPr/>
        </p:nvSpPr>
        <p:spPr bwMode="auto">
          <a:xfrm>
            <a:off x="134938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9/9e/Old_Indian_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87077"/>
            <a:ext cx="4095193" cy="5470923"/>
          </a:xfrm>
          <a:prstGeom prst="rect">
            <a:avLst/>
          </a:prstGeom>
          <a:noFill/>
        </p:spPr>
      </p:pic>
      <p:sp>
        <p:nvSpPr>
          <p:cNvPr id="12" name="Flowchart: Sequential Access Storage 11"/>
          <p:cNvSpPr/>
          <p:nvPr/>
        </p:nvSpPr>
        <p:spPr>
          <a:xfrm rot="21446342">
            <a:off x="1326403" y="3462842"/>
            <a:ext cx="1546556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No smoke in the house</a:t>
            </a:r>
            <a:endParaRPr lang="en-US" sz="2000" dirty="0"/>
          </a:p>
        </p:txBody>
      </p:sp>
      <p:sp>
        <p:nvSpPr>
          <p:cNvPr id="14" name="Flowchart: Sequential Access Storage 13"/>
          <p:cNvSpPr/>
          <p:nvPr/>
        </p:nvSpPr>
        <p:spPr>
          <a:xfrm rot="21446342" flipH="1">
            <a:off x="5669784" y="2396851"/>
            <a:ext cx="1582798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My eyes used to water</a:t>
            </a:r>
            <a:endParaRPr lang="en-US" sz="2000" dirty="0"/>
          </a:p>
        </p:txBody>
      </p:sp>
      <p:sp>
        <p:nvSpPr>
          <p:cNvPr id="15" name="Flowchart: Sequential Access Storage 14"/>
          <p:cNvSpPr/>
          <p:nvPr/>
        </p:nvSpPr>
        <p:spPr>
          <a:xfrm rot="21446342" flipH="1">
            <a:off x="7117362" y="2996509"/>
            <a:ext cx="2027862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Cooking is finished within half the time</a:t>
            </a:r>
            <a:endParaRPr lang="en-US" sz="2000" dirty="0"/>
          </a:p>
        </p:txBody>
      </p:sp>
      <p:sp>
        <p:nvSpPr>
          <p:cNvPr id="16" name="Flowchart: Sequential Access Storage 15"/>
          <p:cNvSpPr/>
          <p:nvPr/>
        </p:nvSpPr>
        <p:spPr>
          <a:xfrm rot="21446342">
            <a:off x="2240835" y="1632569"/>
            <a:ext cx="1480647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 use 30% less wood</a:t>
            </a:r>
            <a:endParaRPr lang="en-US" sz="2000" dirty="0"/>
          </a:p>
        </p:txBody>
      </p:sp>
      <p:sp>
        <p:nvSpPr>
          <p:cNvPr id="17" name="Flowchart: Sequential Access Storage 16"/>
          <p:cNvSpPr/>
          <p:nvPr/>
        </p:nvSpPr>
        <p:spPr>
          <a:xfrm rot="21446342" flipH="1">
            <a:off x="5440733" y="1037531"/>
            <a:ext cx="2484606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 don’t need to clean my house as much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644914"/>
            <a:ext cx="2362200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Reduced risk of </a:t>
            </a:r>
            <a:r>
              <a:rPr lang="en-GB" sz="2000" dirty="0" smtClean="0"/>
              <a:t>carcinogenic fumes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800600"/>
            <a:ext cx="2057400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Reduced risk of </a:t>
            </a:r>
            <a:r>
              <a:rPr lang="en-GB" sz="2000" dirty="0" smtClean="0"/>
              <a:t>eye injuries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257800"/>
            <a:ext cx="2057400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Thermal efficiency  increased by 25%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990600"/>
            <a:ext cx="1828800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Reduces deforestation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5842337"/>
            <a:ext cx="2057400" cy="10156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Affordable and made with local materials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5638800"/>
            <a:ext cx="2057400" cy="10156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Risk of burns reduced from open flames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3" grpId="0" animBg="1"/>
      <p:bldP spid="18" grpId="0" animBg="1"/>
      <p:bldP spid="19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But some people don’t want them</a:t>
            </a:r>
            <a:endParaRPr lang="en-US" dirty="0"/>
          </a:p>
        </p:txBody>
      </p:sp>
      <p:pic>
        <p:nvPicPr>
          <p:cNvPr id="8194" name="Picture 2" descr="http://www.imagegossips.com/wp-content/uploads/2010/12/66-Year-Old-Indian-Woman-vs-Gave-Birth-To-Haviest-Triplets-Baby-HD-VIDE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609742" cy="4505326"/>
          </a:xfrm>
          <a:prstGeom prst="rect">
            <a:avLst/>
          </a:prstGeom>
          <a:noFill/>
        </p:spPr>
      </p:pic>
      <p:sp>
        <p:nvSpPr>
          <p:cNvPr id="6" name="Flowchart: Sequential Access Storage 5"/>
          <p:cNvSpPr/>
          <p:nvPr/>
        </p:nvSpPr>
        <p:spPr>
          <a:xfrm rot="21446342" flipH="1">
            <a:off x="6628859" y="1426399"/>
            <a:ext cx="2484606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I do not want a permanent structure.</a:t>
            </a:r>
            <a:endParaRPr lang="en-US" sz="2000" dirty="0"/>
          </a:p>
        </p:txBody>
      </p:sp>
      <p:sp>
        <p:nvSpPr>
          <p:cNvPr id="7" name="Flowchart: Sequential Access Storage 6"/>
          <p:cNvSpPr/>
          <p:nvPr/>
        </p:nvSpPr>
        <p:spPr>
          <a:xfrm rot="21446342">
            <a:off x="30381" y="1759399"/>
            <a:ext cx="2789061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I do not have enough money</a:t>
            </a:r>
            <a:endParaRPr lang="en-US" sz="2000" dirty="0"/>
          </a:p>
        </p:txBody>
      </p:sp>
      <p:sp>
        <p:nvSpPr>
          <p:cNvPr id="8" name="Flowchart: Sequential Access Storage 7"/>
          <p:cNvSpPr/>
          <p:nvPr/>
        </p:nvSpPr>
        <p:spPr>
          <a:xfrm rot="21446342">
            <a:off x="30382" y="3338201"/>
            <a:ext cx="2789061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I do not have enough room in my home</a:t>
            </a:r>
            <a:endParaRPr lang="en-US" sz="2000" dirty="0"/>
          </a:p>
        </p:txBody>
      </p:sp>
      <p:sp>
        <p:nvSpPr>
          <p:cNvPr id="9" name="Flowchart: Sequential Access Storage 8"/>
          <p:cNvSpPr/>
          <p:nvPr/>
        </p:nvSpPr>
        <p:spPr>
          <a:xfrm rot="21446342" flipH="1">
            <a:off x="6583571" y="3829332"/>
            <a:ext cx="2813179" cy="14222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 am planning to upgrade to gas in  a few years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stove….</a:t>
            </a:r>
            <a:endParaRPr lang="en-US" dirty="0"/>
          </a:p>
        </p:txBody>
      </p:sp>
      <p:pic>
        <p:nvPicPr>
          <p:cNvPr id="72706" name="Picture 2" descr="http://media.lonelyplanet.com/lpimg/5415/5415-3/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688336" cy="4114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72710" name="Picture 6" descr="http://i18.stockmediaserver.com/smsimg37/TH170/AnkaAgency/D-ECTN-1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4470845" cy="2971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Sarai</a:t>
            </a:r>
            <a:r>
              <a:rPr lang="en-GB" b="1" dirty="0" smtClean="0"/>
              <a:t> Cooking System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3010" name="Picture 2" descr="http://www.samuchit.com/images/stories/products/saraico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867080"/>
            <a:ext cx="2124075" cy="308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3012" name="Picture 4" descr="http://www.samuchit.com/images/stories/products/saraicook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124200"/>
            <a:ext cx="2695575" cy="2200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3014" name="Picture 6" descr="http://www.samuchit.com/images/stories/products/saraicook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2695575" cy="186690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34868" y="1143000"/>
            <a:ext cx="406713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Portable even when cooking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172200" y="1676400"/>
            <a:ext cx="2286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Cooks by steam &amp; retaining heat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85800" y="2133600"/>
            <a:ext cx="1828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Can be left unattended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657600" y="5562600"/>
            <a:ext cx="2971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Cleanest ways of using charcoal for household cooking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85800" y="3200400"/>
            <a:ext cx="1828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Keeps food warm  for 3 hours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858000" y="5706070"/>
            <a:ext cx="2057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Price of Stove: Medium: INR 1150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/>
              <a:t>Fuel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1447800"/>
            <a:ext cx="4572000" cy="83099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/>
              <a:t>Cooking uses over 50% of the energy used by a rural family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4699337"/>
            <a:ext cx="4572000" cy="1200329"/>
          </a:xfrm>
          <a:prstGeom prst="rect">
            <a:avLst/>
          </a:prstGeom>
          <a:solidFill>
            <a:srgbClr val="DEA822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dirty="0" smtClean="0"/>
              <a:t>The normal method of cooking uses about 8 </a:t>
            </a:r>
            <a:r>
              <a:rPr lang="en-GB" sz="2400" dirty="0" err="1" smtClean="0"/>
              <a:t>kgs</a:t>
            </a:r>
            <a:r>
              <a:rPr lang="en-GB" sz="2400" dirty="0" smtClean="0"/>
              <a:t> of firewood to cook food for a family of five.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2743200"/>
            <a:ext cx="4572000" cy="15696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/>
              <a:t>The average rural family spends 20% or more of its income purchasing wood or charcoal for cooking</a:t>
            </a:r>
            <a:endParaRPr lang="en-US" sz="2400" dirty="0"/>
          </a:p>
        </p:txBody>
      </p:sp>
      <p:pic>
        <p:nvPicPr>
          <p:cNvPr id="7" name="Picture 12" descr="http://etc.usf.edu/clipart/63500/63526/63526_pan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3351203" cy="18288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486400" y="2819400"/>
            <a:ext cx="2590800" cy="1583741"/>
            <a:chOff x="6324600" y="3200400"/>
            <a:chExt cx="2590800" cy="1583741"/>
          </a:xfrm>
        </p:grpSpPr>
        <p:pic>
          <p:nvPicPr>
            <p:cNvPr id="8" name="Picture 12" descr="http://www.sulekha.com/mstore/kumar-indian/albums/default/India%205%20Rupees%20Note%202002%20Mahatma%20Gandhi%20Signed%20by%20-%20Dr.%20Bimal%20Jalan%20-%20fro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3200400"/>
              <a:ext cx="2133600" cy="1126541"/>
            </a:xfrm>
            <a:prstGeom prst="rect">
              <a:avLst/>
            </a:prstGeom>
            <a:noFill/>
          </p:spPr>
        </p:pic>
        <p:pic>
          <p:nvPicPr>
            <p:cNvPr id="9" name="Picture 12" descr="http://www.sulekha.com/mstore/kumar-indian/albums/default/India%205%20Rupees%20Note%202002%20Mahatma%20Gandhi%20Signed%20by%20-%20Dr.%20Bimal%20Jalan%20-%20fro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352800"/>
              <a:ext cx="2133600" cy="1126541"/>
            </a:xfrm>
            <a:prstGeom prst="rect">
              <a:avLst/>
            </a:prstGeom>
            <a:noFill/>
          </p:spPr>
        </p:pic>
        <p:pic>
          <p:nvPicPr>
            <p:cNvPr id="10" name="Picture 12" descr="http://www.sulekha.com/mstore/kumar-indian/albums/default/India%205%20Rupees%20Note%202002%20Mahatma%20Gandhi%20Signed%20by%20-%20Dr.%20Bimal%20Jalan%20-%20fro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3505200"/>
              <a:ext cx="2133600" cy="1126541"/>
            </a:xfrm>
            <a:prstGeom prst="rect">
              <a:avLst/>
            </a:prstGeom>
            <a:noFill/>
          </p:spPr>
        </p:pic>
        <p:pic>
          <p:nvPicPr>
            <p:cNvPr id="11" name="Picture 12" descr="http://www.sulekha.com/mstore/kumar-indian/albums/default/India%205%20Rupees%20Note%202002%20Mahatma%20Gandhi%20Signed%20by%20-%20Dr.%20Bimal%20Jalan%20-%20fro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3657600"/>
              <a:ext cx="2133600" cy="1126541"/>
            </a:xfrm>
            <a:prstGeom prst="rect">
              <a:avLst/>
            </a:prstGeom>
            <a:noFill/>
          </p:spPr>
        </p:pic>
      </p:grpSp>
      <p:pic>
        <p:nvPicPr>
          <p:cNvPr id="13" name="Picture 12" descr="http://www.sulekha.com/mstore/kumar-indian/albums/default/India%205%20Rupees%20Note%202002%20Mahatma%20Gandhi%20Signed%20by%20-%20Dr.%20Bimal%20Jalan%20-%20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429000"/>
            <a:ext cx="2133600" cy="1126541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715000" y="4343400"/>
            <a:ext cx="2577084" cy="2170723"/>
            <a:chOff x="5715000" y="4343400"/>
            <a:chExt cx="2577084" cy="2170723"/>
          </a:xfrm>
        </p:grpSpPr>
        <p:grpSp>
          <p:nvGrpSpPr>
            <p:cNvPr id="19" name="Group 18"/>
            <p:cNvGrpSpPr/>
            <p:nvPr/>
          </p:nvGrpSpPr>
          <p:grpSpPr>
            <a:xfrm>
              <a:off x="5715000" y="4343400"/>
              <a:ext cx="2577084" cy="2170723"/>
              <a:chOff x="5715000" y="4343400"/>
              <a:chExt cx="2577084" cy="2170723"/>
            </a:xfrm>
          </p:grpSpPr>
          <p:pic>
            <p:nvPicPr>
              <p:cNvPr id="1026" name="Picture 2" descr="C:\Program Files\Microsoft Office\MEDIA\CAGCAT10\j0300840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15000" y="4343400"/>
                <a:ext cx="2577084" cy="2170723"/>
              </a:xfrm>
              <a:prstGeom prst="rect">
                <a:avLst/>
              </a:prstGeom>
              <a:noFill/>
            </p:spPr>
          </p:pic>
          <p:pic>
            <p:nvPicPr>
              <p:cNvPr id="34820" name="Picture 4" descr="http://ts2.mm.bing.net/images/thumbnail.aspx?q=1023263179061&amp;id=500219f3c0c0c0d47f2b18745cce2ac9&amp;url=http%3a%2f%2fwww.pickardfarm.com%2findex_files%2fWood_Pile1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19800" y="5105400"/>
                <a:ext cx="660400" cy="495300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7391400" y="5410200"/>
              <a:ext cx="85632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8 </a:t>
              </a:r>
              <a:r>
                <a:rPr lang="en-GB" b="1" dirty="0" err="1" smtClean="0">
                  <a:solidFill>
                    <a:srgbClr val="FFFF00"/>
                  </a:solidFill>
                </a:rPr>
                <a:t>kgs</a:t>
              </a:r>
              <a:r>
                <a:rPr lang="en-GB" b="1" dirty="0" smtClean="0">
                  <a:solidFill>
                    <a:srgbClr val="FFFF00"/>
                  </a:solidFill>
                </a:rPr>
                <a:t>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Sampada</a:t>
            </a:r>
            <a:r>
              <a:rPr lang="en-GB" b="1" dirty="0" smtClean="0"/>
              <a:t> </a:t>
            </a:r>
            <a:r>
              <a:rPr lang="en-GB" b="1" dirty="0" err="1" smtClean="0"/>
              <a:t>Gasifier</a:t>
            </a:r>
            <a:r>
              <a:rPr lang="en-GB" b="1" dirty="0" smtClean="0"/>
              <a:t> Stove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5058" name="Picture 2" descr="http://www.samuchit.com/images/stories/products/sampadast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08314"/>
            <a:ext cx="3429000" cy="53884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2438400"/>
            <a:ext cx="32784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Portable metallic stove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4236" y="1219200"/>
            <a:ext cx="6629397" cy="914399"/>
            <a:chOff x="2364236" y="1219200"/>
            <a:chExt cx="6629397" cy="914399"/>
          </a:xfrm>
        </p:grpSpPr>
        <p:sp>
          <p:nvSpPr>
            <p:cNvPr id="7" name="Rectangle 6"/>
            <p:cNvSpPr/>
            <p:nvPr/>
          </p:nvSpPr>
          <p:spPr>
            <a:xfrm>
              <a:off x="4876800" y="1219200"/>
              <a:ext cx="4116833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Fuel=dry twigs &amp; wood chips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rot="10800000" flipV="1">
              <a:off x="2364236" y="1450033"/>
              <a:ext cx="2512565" cy="683566"/>
            </a:xfrm>
            <a:prstGeom prst="straightConnector1">
              <a:avLst/>
            </a:prstGeom>
            <a:ln w="476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029200" y="3124200"/>
            <a:ext cx="240963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Can cook for 1hr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886200"/>
            <a:ext cx="3048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Charcoal is left behind in the fuel holder after cooking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953000" y="5334000"/>
            <a:ext cx="36006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Price of Stove: INR 1500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Sampada</a:t>
            </a:r>
            <a:r>
              <a:rPr lang="en-GB" b="1" dirty="0" smtClean="0"/>
              <a:t> </a:t>
            </a:r>
            <a:r>
              <a:rPr lang="en-GB" b="1" dirty="0" err="1" smtClean="0"/>
              <a:t>Gasifier</a:t>
            </a:r>
            <a:r>
              <a:rPr lang="en-GB" b="1" dirty="0" smtClean="0"/>
              <a:t> Stove </a:t>
            </a:r>
            <a:r>
              <a:rPr lang="en-GB" b="1" dirty="0" err="1" smtClean="0"/>
              <a:t>Excersise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229600" cy="461665"/>
          </a:xfrm>
          <a:prstGeom prst="rect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After cooking, charcoal is left behind in fuel holder. </a:t>
            </a:r>
          </a:p>
        </p:txBody>
      </p:sp>
      <p:pic>
        <p:nvPicPr>
          <p:cNvPr id="6" name="Picture 4" descr="http://www.samuchit.com/images/stories/products/sampadasto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57110"/>
            <a:ext cx="2286000" cy="40484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7543800" cy="430887"/>
          </a:xfrm>
          <a:prstGeom prst="rect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Burning 1 kg of wood, leaves 250gm of charcoal.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4572000" cy="430887"/>
          </a:xfrm>
          <a:prstGeom prst="rect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Cost of fuel wood (1 kg) = Rs. 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769513"/>
            <a:ext cx="6172200" cy="430887"/>
          </a:xfrm>
          <a:prstGeom prst="rect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Value of charcoal (250 gm) = Rs. 3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5486400" cy="76944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is the profit gained every time this stove is used?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343400"/>
            <a:ext cx="54864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Profit=value earned-value spent</a:t>
            </a:r>
          </a:p>
          <a:p>
            <a:r>
              <a:rPr lang="en-US" sz="2200" dirty="0" smtClean="0"/>
              <a:t>           =Rs. 3-Rs.2</a:t>
            </a:r>
          </a:p>
          <a:p>
            <a:r>
              <a:rPr lang="en-US" sz="2200" dirty="0" smtClean="0"/>
              <a:t>           =Rs. 1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562600"/>
            <a:ext cx="5638800" cy="110799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If you used the stove 3x a day. How many days would it take to  break even? The stove costs </a:t>
            </a:r>
            <a:r>
              <a:rPr lang="en-GB" sz="2000" dirty="0" smtClean="0"/>
              <a:t>Rs. 1500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Sampada</a:t>
            </a:r>
            <a:r>
              <a:rPr lang="en-GB" dirty="0" smtClean="0"/>
              <a:t> </a:t>
            </a:r>
            <a:r>
              <a:rPr lang="en-GB" dirty="0" err="1" smtClean="0"/>
              <a:t>Gasifier</a:t>
            </a:r>
            <a:r>
              <a:rPr lang="en-GB" dirty="0" smtClean="0"/>
              <a:t> Stove Exercise</a:t>
            </a:r>
            <a:br>
              <a:rPr lang="en-GB" dirty="0" smtClean="0"/>
            </a:br>
            <a:endParaRPr lang="en-US" dirty="0"/>
          </a:p>
        </p:txBody>
      </p:sp>
      <p:pic>
        <p:nvPicPr>
          <p:cNvPr id="6" name="Picture 4" descr="http://www.samuchit.com/images/stories/products/sampadasto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98409"/>
            <a:ext cx="2133600" cy="37785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1280676"/>
            <a:ext cx="72390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Profit gained every time used=value earned-value spent</a:t>
            </a:r>
          </a:p>
          <a:p>
            <a:r>
              <a:rPr lang="en-US" sz="2200" dirty="0" smtClean="0"/>
              <a:t>           =Rs. 3-Rs.2</a:t>
            </a:r>
          </a:p>
          <a:p>
            <a:r>
              <a:rPr lang="en-US" sz="2200" dirty="0" smtClean="0"/>
              <a:t>           =Rs. 1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514600"/>
            <a:ext cx="6477000" cy="14465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If stove used 3x a day. Then profit gained every day</a:t>
            </a:r>
          </a:p>
          <a:p>
            <a:r>
              <a:rPr lang="en-US" sz="2200" dirty="0" smtClean="0"/>
              <a:t>=3 times x profit per use</a:t>
            </a:r>
          </a:p>
          <a:p>
            <a:r>
              <a:rPr lang="en-US" sz="2200" dirty="0" smtClean="0"/>
              <a:t>=3 x Rs. 1</a:t>
            </a:r>
          </a:p>
          <a:p>
            <a:r>
              <a:rPr lang="en-US" sz="2200" dirty="0" smtClean="0"/>
              <a:t>=Rs.3 profit per 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114800"/>
            <a:ext cx="6477000" cy="14465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Days to pay for stove</a:t>
            </a:r>
          </a:p>
          <a:p>
            <a:r>
              <a:rPr lang="en-US" sz="2200" dirty="0" smtClean="0"/>
              <a:t>=Price of stove ÷ profit per day</a:t>
            </a:r>
          </a:p>
          <a:p>
            <a:r>
              <a:rPr lang="en-US" sz="2200" dirty="0" smtClean="0"/>
              <a:t>=Rs. 1500 ÷ Rs.3</a:t>
            </a:r>
          </a:p>
          <a:p>
            <a:r>
              <a:rPr lang="en-US" sz="2200" dirty="0" smtClean="0"/>
              <a:t>=500 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715000"/>
            <a:ext cx="64770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Years to pay for stove</a:t>
            </a:r>
          </a:p>
          <a:p>
            <a:r>
              <a:rPr lang="en-US" sz="2200" dirty="0" smtClean="0"/>
              <a:t>=500 days ÷ 365</a:t>
            </a:r>
          </a:p>
          <a:p>
            <a:r>
              <a:rPr lang="en-US" sz="2200" dirty="0" smtClean="0"/>
              <a:t>=1 year and about 5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066800"/>
          <a:ext cx="8610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844800"/>
                <a:gridCol w="35052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Kerosene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Wood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Subsidized by</a:t>
                      </a:r>
                    </a:p>
                    <a:p>
                      <a:r>
                        <a:rPr lang="en-GB" sz="1800" dirty="0" smtClean="0"/>
                        <a:t> the Government </a:t>
                      </a:r>
                    </a:p>
                    <a:p>
                      <a:r>
                        <a:rPr lang="en-GB" sz="1800" dirty="0" smtClean="0"/>
                        <a:t>of India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Cheap in rural area</a:t>
                      </a:r>
                      <a:r>
                        <a:rPr lang="en-US" baseline="0" dirty="0" smtClean="0"/>
                        <a:t> but expensive in cities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Availability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Subsidized</a:t>
                      </a:r>
                      <a:r>
                        <a:rPr lang="en-US" baseline="0" dirty="0" smtClean="0"/>
                        <a:t> fuel is not always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available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1" smtClean="0"/>
                        <a:t>Pollution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Burns</a:t>
                      </a:r>
                      <a:r>
                        <a:rPr lang="en-US" baseline="0" dirty="0" smtClean="0"/>
                        <a:t>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Smokey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Taste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 Taste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066800"/>
          </a:xfrm>
        </p:spPr>
        <p:txBody>
          <a:bodyPr/>
          <a:lstStyle/>
          <a:p>
            <a:r>
              <a:rPr lang="en-US" dirty="0" smtClean="0"/>
              <a:t>Kerosene Burners or </a:t>
            </a:r>
            <a:r>
              <a:rPr lang="en-GB" dirty="0" smtClean="0"/>
              <a:t>Primus stove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0" y="1579227"/>
            <a:ext cx="5791200" cy="5050173"/>
            <a:chOff x="3048000" y="1579227"/>
            <a:chExt cx="5791200" cy="5050173"/>
          </a:xfrm>
        </p:grpSpPr>
        <p:pic>
          <p:nvPicPr>
            <p:cNvPr id="1026" name="Picture 2" descr="180px-Kerosene_sto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1579227"/>
              <a:ext cx="1676400" cy="230697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0" name="Picture 6" descr="http://t3.gstatic.com/images?q=tbn:ANd9GcRQPaEbMaxpvY_T1DoZweGq8PGM2_C8vqx6gIdyJGOmJQ1s4ZDOF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4114800"/>
              <a:ext cx="688258" cy="1066800"/>
            </a:xfrm>
            <a:prstGeom prst="rect">
              <a:avLst/>
            </a:prstGeom>
            <a:noFill/>
          </p:spPr>
        </p:pic>
        <p:pic>
          <p:nvPicPr>
            <p:cNvPr id="13" name="Picture 2" descr="http://www.samuchit.com/images/stories/products/blaxmi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676400"/>
              <a:ext cx="1830346" cy="2057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3730" name="Picture 2" descr="http://www.clipartillustration.com/royalty-free-image-3309/clipart-illustration-explosion-or-volcano-smoke-large-size-with-transparency-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38750"/>
              <a:ext cx="619125" cy="1238250"/>
            </a:xfrm>
            <a:prstGeom prst="rect">
              <a:avLst/>
            </a:prstGeom>
            <a:noFill/>
          </p:spPr>
        </p:pic>
        <p:pic>
          <p:nvPicPr>
            <p:cNvPr id="14" name="Picture 4" descr="http://maryemcintyre.files.wordpress.com/2011/06/1048172-royalty-free-rf-clip-art-illustration-of-a-cartoon-black-and-white-outline-design-of-a-guy-smelling-pie1.jpg?w=103&amp;h=1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2800" y="5815106"/>
              <a:ext cx="762000" cy="814294"/>
            </a:xfrm>
            <a:prstGeom prst="rect">
              <a:avLst/>
            </a:prstGeom>
            <a:noFill/>
          </p:spPr>
        </p:pic>
        <p:pic>
          <p:nvPicPr>
            <p:cNvPr id="73732" name="Picture 4" descr="http://newsimg.bbc.co.uk/media/images/45536000/jpg/_45536278_rupee_22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29550" y="4038600"/>
              <a:ext cx="1009650" cy="11168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Kerosene Burners or </a:t>
            </a:r>
            <a:r>
              <a:rPr lang="en-GB" dirty="0" smtClean="0"/>
              <a:t>Primus stove Exercise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524000"/>
            <a:ext cx="8077200" cy="1015663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If a family buys 14 litres of kerosene a month. How much does this cost a year? </a:t>
            </a:r>
          </a:p>
          <a:p>
            <a:r>
              <a:rPr lang="en-GB" sz="2000" dirty="0" smtClean="0"/>
              <a:t>Buying from government shops Rs.9 per litre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3810000" cy="110799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14 liters</a:t>
            </a:r>
          </a:p>
          <a:p>
            <a:r>
              <a:rPr lang="en-US" sz="2200" dirty="0" smtClean="0"/>
              <a:t> x </a:t>
            </a:r>
            <a:r>
              <a:rPr lang="en-US" sz="2200" u="sng" dirty="0" smtClean="0"/>
              <a:t>Rs.9/liter</a:t>
            </a:r>
          </a:p>
          <a:p>
            <a:r>
              <a:rPr lang="en-US" sz="2200" dirty="0" smtClean="0"/>
              <a:t>    </a:t>
            </a:r>
            <a:r>
              <a:rPr lang="en-US" sz="2200" u="sng" dirty="0" smtClean="0"/>
              <a:t>Rs. 126    . </a:t>
            </a:r>
            <a:r>
              <a:rPr lang="en-US" sz="2200" dirty="0" smtClean="0"/>
              <a:t>   Per month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4038600" cy="178510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Rs. 126</a:t>
            </a:r>
          </a:p>
          <a:p>
            <a:r>
              <a:rPr lang="en-US" sz="2200" dirty="0" smtClean="0"/>
              <a:t> x </a:t>
            </a:r>
            <a:r>
              <a:rPr lang="en-US" sz="2200" u="sng" dirty="0" smtClean="0"/>
              <a:t>         12 months </a:t>
            </a:r>
          </a:p>
          <a:p>
            <a:r>
              <a:rPr lang="en-US" sz="2200" dirty="0" smtClean="0"/>
              <a:t>       25 2</a:t>
            </a:r>
          </a:p>
          <a:p>
            <a:r>
              <a:rPr lang="en-US" sz="2200" u="sng" dirty="0" smtClean="0"/>
              <a:t>+   1260 </a:t>
            </a:r>
            <a:r>
              <a:rPr lang="en-US" sz="2200" dirty="0" smtClean="0"/>
              <a:t>   </a:t>
            </a:r>
          </a:p>
          <a:p>
            <a:r>
              <a:rPr lang="en-US" sz="2200" u="sng" dirty="0" smtClean="0"/>
              <a:t> Rs. 1512  </a:t>
            </a:r>
            <a:r>
              <a:rPr lang="en-US" sz="2200" dirty="0" smtClean="0"/>
              <a:t>Per year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Kerosene Burners or </a:t>
            </a:r>
            <a:r>
              <a:rPr lang="en-GB" dirty="0" smtClean="0"/>
              <a:t>Primus stove Exercise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1828800"/>
            <a:ext cx="80010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The black market sells kerosene for Rs. 30 per litre. How much would it cost if the family bought their kerosene from the black market 20% of the time?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0"/>
            <a:ext cx="3810000" cy="110799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14 liters</a:t>
            </a:r>
          </a:p>
          <a:p>
            <a:r>
              <a:rPr lang="en-US" sz="2200" dirty="0" smtClean="0"/>
              <a:t> x </a:t>
            </a:r>
            <a:r>
              <a:rPr lang="en-US" sz="2200" u="sng" dirty="0" smtClean="0"/>
              <a:t>Rs.30/liter</a:t>
            </a:r>
          </a:p>
          <a:p>
            <a:r>
              <a:rPr lang="en-US" sz="2200" dirty="0" smtClean="0"/>
              <a:t>    </a:t>
            </a:r>
            <a:r>
              <a:rPr lang="en-US" sz="2200" u="sng" dirty="0" smtClean="0"/>
              <a:t>Rs.  420    . </a:t>
            </a:r>
            <a:r>
              <a:rPr lang="en-US" sz="2200" dirty="0" smtClean="0"/>
              <a:t>   Per month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3048000"/>
            <a:ext cx="4038600" cy="178510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Rs. 420</a:t>
            </a:r>
          </a:p>
          <a:p>
            <a:r>
              <a:rPr lang="en-US" sz="2200" dirty="0" smtClean="0"/>
              <a:t> x </a:t>
            </a:r>
            <a:r>
              <a:rPr lang="en-US" sz="2200" u="sng" dirty="0" smtClean="0"/>
              <a:t>12 months </a:t>
            </a:r>
          </a:p>
          <a:p>
            <a:r>
              <a:rPr lang="en-US" sz="2200" dirty="0" smtClean="0"/>
              <a:t>       840</a:t>
            </a:r>
          </a:p>
          <a:p>
            <a:r>
              <a:rPr lang="en-US" sz="2200" u="sng" dirty="0" smtClean="0"/>
              <a:t>+  4200 </a:t>
            </a:r>
            <a:r>
              <a:rPr lang="en-US" sz="2200" dirty="0" smtClean="0"/>
              <a:t>   </a:t>
            </a:r>
          </a:p>
          <a:p>
            <a:r>
              <a:rPr lang="en-US" sz="2200" u="sng" dirty="0" smtClean="0"/>
              <a:t> Rs. 5040  </a:t>
            </a:r>
            <a:r>
              <a:rPr lang="en-US" sz="2200" dirty="0" smtClean="0"/>
              <a:t>Per year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Kerosene Burners or </a:t>
            </a:r>
            <a:r>
              <a:rPr lang="en-GB" dirty="0" smtClean="0"/>
              <a:t>Primus stove Exercise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0010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For a years supply of kerosene from the government shop it costs  Rs. 1512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80010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For a years supply of kerosene from the black market it costs  Rs. 5040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421559"/>
            <a:ext cx="80010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The family buy their kerosene from the black market 20% of the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267200"/>
            <a:ext cx="8001000" cy="110799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80% of time from Government shops</a:t>
            </a:r>
          </a:p>
          <a:p>
            <a:r>
              <a:rPr lang="en-US" sz="2200" dirty="0" smtClean="0"/>
              <a:t>=Rs 1512 x 80% =1512 x </a:t>
            </a:r>
            <a:r>
              <a:rPr lang="en-US" sz="2200" u="sng" dirty="0" smtClean="0"/>
              <a:t>80 </a:t>
            </a:r>
            <a:r>
              <a:rPr lang="en-US" sz="2200" dirty="0" smtClean="0"/>
              <a:t>= </a:t>
            </a:r>
            <a:r>
              <a:rPr lang="en-US" sz="2200" u="sng" dirty="0" smtClean="0"/>
              <a:t>120960</a:t>
            </a:r>
            <a:r>
              <a:rPr lang="en-US" sz="2200" dirty="0" smtClean="0"/>
              <a:t> = Rs. 1209.6</a:t>
            </a:r>
          </a:p>
          <a:p>
            <a:r>
              <a:rPr lang="en-US" sz="2200" dirty="0" smtClean="0"/>
              <a:t>                                            100       100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86400"/>
            <a:ext cx="8001000" cy="110799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20% of time from the Black market</a:t>
            </a:r>
          </a:p>
          <a:p>
            <a:r>
              <a:rPr lang="en-US" sz="2200" dirty="0" smtClean="0"/>
              <a:t>=Rs 5040 x 20% =5040 x </a:t>
            </a:r>
            <a:r>
              <a:rPr lang="en-US" sz="2200" u="sng" dirty="0" smtClean="0"/>
              <a:t>20 </a:t>
            </a:r>
            <a:r>
              <a:rPr lang="en-US" sz="2200" dirty="0" smtClean="0"/>
              <a:t>= </a:t>
            </a:r>
            <a:r>
              <a:rPr lang="en-US" sz="2200" u="sng" dirty="0" smtClean="0"/>
              <a:t>100800</a:t>
            </a:r>
            <a:r>
              <a:rPr lang="en-US" sz="2200" dirty="0" smtClean="0"/>
              <a:t> = Rs. 1008</a:t>
            </a:r>
          </a:p>
          <a:p>
            <a:r>
              <a:rPr lang="en-US" sz="2200" dirty="0" smtClean="0"/>
              <a:t>                                                100       100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Kerosene Burners or </a:t>
            </a:r>
            <a:r>
              <a:rPr lang="en-GB" dirty="0" smtClean="0"/>
              <a:t>Primus stove Exercise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8001000" cy="430887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80% of time from Government shops= Rs. 1209.6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159913"/>
            <a:ext cx="8001000" cy="430887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20% of time from the Black market= Rs. 1008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2667000" cy="14465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cost for 1 year</a:t>
            </a:r>
          </a:p>
          <a:p>
            <a:r>
              <a:rPr lang="en-US" sz="2200" dirty="0" smtClean="0"/>
              <a:t>=    1209.6</a:t>
            </a:r>
          </a:p>
          <a:p>
            <a:r>
              <a:rPr lang="en-US" sz="2200" u="sng" dirty="0" smtClean="0"/>
              <a:t>+    1008.0</a:t>
            </a:r>
          </a:p>
          <a:p>
            <a:r>
              <a:rPr lang="en-US" sz="2200" u="sng" dirty="0" smtClean="0"/>
              <a:t>Rs. 2217 .6</a:t>
            </a:r>
            <a:endParaRPr lang="en-US" sz="2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0010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 even if the family buy their fuel from the black market only 20% of the time. Their annual fuel bill goes up by almost 50%!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2743200"/>
            <a:ext cx="4648200" cy="313932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% increase = </a:t>
            </a:r>
            <a:r>
              <a:rPr lang="en-US" sz="2200" u="sng" dirty="0" smtClean="0"/>
              <a:t>change in cost </a:t>
            </a:r>
            <a:r>
              <a:rPr lang="en-US" sz="2200" dirty="0" smtClean="0"/>
              <a:t>x </a:t>
            </a:r>
            <a:r>
              <a:rPr lang="en-US" sz="2200" u="sng" dirty="0" smtClean="0"/>
              <a:t>100</a:t>
            </a:r>
          </a:p>
          <a:p>
            <a:r>
              <a:rPr lang="en-US" sz="2200" dirty="0" smtClean="0"/>
              <a:t>                           original cost       1</a:t>
            </a:r>
          </a:p>
          <a:p>
            <a:r>
              <a:rPr lang="en-US" sz="2200" dirty="0" smtClean="0"/>
              <a:t>                    = </a:t>
            </a:r>
            <a:r>
              <a:rPr lang="en-US" sz="2200" u="sng" dirty="0" smtClean="0"/>
              <a:t>2217.6- 1512 </a:t>
            </a:r>
            <a:r>
              <a:rPr lang="en-US" sz="2200" dirty="0" smtClean="0"/>
              <a:t>x </a:t>
            </a:r>
            <a:r>
              <a:rPr lang="en-US" sz="2200" u="sng" dirty="0" smtClean="0"/>
              <a:t>100</a:t>
            </a:r>
          </a:p>
          <a:p>
            <a:r>
              <a:rPr lang="en-US" sz="2200" dirty="0" smtClean="0"/>
              <a:t>                             1512                1</a:t>
            </a:r>
          </a:p>
          <a:p>
            <a:r>
              <a:rPr lang="en-US" sz="2200" dirty="0" smtClean="0"/>
              <a:t>                    =  </a:t>
            </a:r>
            <a:r>
              <a:rPr lang="en-US" sz="2200" u="sng" dirty="0" smtClean="0"/>
              <a:t>705.6 </a:t>
            </a:r>
            <a:r>
              <a:rPr lang="en-US" sz="2200" dirty="0" smtClean="0"/>
              <a:t>x </a:t>
            </a:r>
            <a:r>
              <a:rPr lang="en-US" sz="2200" u="sng" dirty="0" smtClean="0"/>
              <a:t>100</a:t>
            </a:r>
          </a:p>
          <a:p>
            <a:r>
              <a:rPr lang="en-US" sz="2200" dirty="0" smtClean="0"/>
              <a:t>                          1512       1</a:t>
            </a:r>
          </a:p>
          <a:p>
            <a:r>
              <a:rPr lang="en-US" sz="2200" dirty="0" smtClean="0"/>
              <a:t>                    =0.47 x </a:t>
            </a:r>
            <a:r>
              <a:rPr lang="en-US" sz="2200" u="sng" dirty="0" smtClean="0"/>
              <a:t>100</a:t>
            </a:r>
          </a:p>
          <a:p>
            <a:r>
              <a:rPr lang="en-US" sz="2200" dirty="0" smtClean="0"/>
              <a:t>                                       1</a:t>
            </a:r>
          </a:p>
          <a:p>
            <a:r>
              <a:rPr lang="en-US" sz="2200" dirty="0" smtClean="0"/>
              <a:t>                      =47%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2667000" cy="14465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 now we can work out the % increase in their annual fuel bill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7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Gas Cooking Stove</a:t>
            </a:r>
            <a:endParaRPr lang="en-US" dirty="0"/>
          </a:p>
        </p:txBody>
      </p:sp>
      <p:pic>
        <p:nvPicPr>
          <p:cNvPr id="14338" name="Picture 2" descr="http://www.craftindia.in/two_burner_stove/Two_Burner_%20Gas_%20Stove_%20MAG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90574"/>
            <a:ext cx="3805972" cy="26384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2159566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2200" dirty="0" smtClean="0"/>
              <a:t>Non permanent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4572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sz="2200" dirty="0" smtClean="0"/>
              <a:t>From a health and environmental view this is the best option for cooking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3962400" y="3886200"/>
            <a:ext cx="4572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sz="2200" dirty="0" smtClean="0"/>
              <a:t>A family of 4 cooking uses about 50% less fuel when using gas rather than wood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931313"/>
            <a:ext cx="14478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Rs. 3,500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962400" y="5486400"/>
            <a:ext cx="4572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sz="2200" dirty="0" smtClean="0"/>
              <a:t>Many people prefer the taste of food cooked on a wood stove</a:t>
            </a:r>
            <a:endParaRPr lang="en-US" sz="2200" dirty="0"/>
          </a:p>
        </p:txBody>
      </p:sp>
      <p:pic>
        <p:nvPicPr>
          <p:cNvPr id="14340" name="Picture 4" descr="http://t0.gstatic.com/images?q=tbn:ANd9GcTYZxmql-3oIHMPvgRURM0P_3jRDcceLnCjSKYxlo_6uM9uzF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4343400"/>
            <a:ext cx="2143125" cy="2143126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447800" y="4267200"/>
            <a:ext cx="1752600" cy="2514600"/>
            <a:chOff x="1447800" y="4267200"/>
            <a:chExt cx="17526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447800" y="4267200"/>
              <a:ext cx="1752600" cy="14465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LPG is subsidized by the government</a:t>
              </a:r>
              <a:endParaRPr lang="en-US" sz="2200" dirty="0"/>
            </a:p>
          </p:txBody>
        </p:sp>
        <p:pic>
          <p:nvPicPr>
            <p:cNvPr id="15" name="Picture 6" descr="http://t3.gstatic.com/images?q=tbn:ANd9GcRQPaEbMaxpvY_T1DoZweGq8PGM2_C8vqx6gIdyJGOmJQ1s4ZDOF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715000"/>
              <a:ext cx="688258" cy="1066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Class Stove Exercise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077200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% of the class that have each of the following cook stoves in their homes.  Present your findings in a pie chart.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38735"/>
            <a:ext cx="8077200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most popular and why do you think this is?</a:t>
            </a: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3276600"/>
            <a:ext cx="3352800" cy="1143000"/>
            <a:chOff x="304800" y="3276600"/>
            <a:chExt cx="3352800" cy="1143000"/>
          </a:xfrm>
        </p:grpSpPr>
        <p:pic>
          <p:nvPicPr>
            <p:cNvPr id="7" name="Picture 2" descr="522154_rural_women_of_ind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276600"/>
              <a:ext cx="1530804" cy="1143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905000" y="3276600"/>
              <a:ext cx="1752600" cy="70788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Traditional  stone stove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" y="4800600"/>
            <a:ext cx="2971800" cy="1905000"/>
            <a:chOff x="152400" y="4800600"/>
            <a:chExt cx="2971800" cy="19050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999" y="4800600"/>
              <a:ext cx="1905265" cy="1432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52400" y="6305490"/>
              <a:ext cx="2971800" cy="40011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Traditional  urban stove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6600" y="3200400"/>
            <a:ext cx="2438400" cy="1695510"/>
            <a:chOff x="3276600" y="3200400"/>
            <a:chExt cx="2438400" cy="1695510"/>
          </a:xfrm>
        </p:grpSpPr>
        <p:pic>
          <p:nvPicPr>
            <p:cNvPr id="14" name="Picture 2" descr="dzn_3philips_design_chulha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3200400"/>
              <a:ext cx="1295400" cy="12954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3276600" y="4495800"/>
              <a:ext cx="2438400" cy="40011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Smokeless </a:t>
              </a:r>
              <a:r>
                <a:rPr lang="en-GB" sz="2000" dirty="0" err="1" smtClean="0"/>
                <a:t>Chulha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52800" y="4919932"/>
            <a:ext cx="2819400" cy="1728578"/>
            <a:chOff x="3352800" y="4919932"/>
            <a:chExt cx="2819400" cy="1728578"/>
          </a:xfrm>
        </p:grpSpPr>
        <p:pic>
          <p:nvPicPr>
            <p:cNvPr id="15" name="Picture 2" descr="http://www.samuchit.com/images/stories/products/saraicookin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4919932"/>
              <a:ext cx="914400" cy="1328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352800" y="6248400"/>
              <a:ext cx="2819400" cy="40011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err="1" smtClean="0"/>
                <a:t>Sarai</a:t>
              </a:r>
              <a:r>
                <a:rPr lang="en-GB" sz="2000" dirty="0" smtClean="0"/>
                <a:t> Cooking System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43600" y="3276600"/>
            <a:ext cx="3124200" cy="2100445"/>
            <a:chOff x="5943600" y="3276600"/>
            <a:chExt cx="3124200" cy="2100445"/>
          </a:xfrm>
        </p:grpSpPr>
        <p:pic>
          <p:nvPicPr>
            <p:cNvPr id="17" name="Picture 4" descr="http://www.samuchit.com/images/stories/products/sampadastov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3600" y="3352800"/>
              <a:ext cx="1143000" cy="202424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81800" y="3276600"/>
              <a:ext cx="2286000" cy="70788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err="1" smtClean="0"/>
                <a:t>Sampada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Gasifier</a:t>
              </a:r>
              <a:r>
                <a:rPr lang="en-GB" sz="2000" dirty="0" smtClean="0"/>
                <a:t> Stove 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81800" y="4038600"/>
            <a:ext cx="2286000" cy="1589888"/>
            <a:chOff x="6781800" y="4038600"/>
            <a:chExt cx="2286000" cy="1589888"/>
          </a:xfrm>
        </p:grpSpPr>
        <p:pic>
          <p:nvPicPr>
            <p:cNvPr id="19" name="Picture 2" descr="http://www.craftindia.in/two_burner_stove/Two_Burner_%20Gas_%20Stove_%20MAGIC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9000" y="4572000"/>
              <a:ext cx="1524000" cy="1056488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6781800" y="4038600"/>
              <a:ext cx="2286000" cy="40011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Gas Cooking Stove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24600" y="5486400"/>
            <a:ext cx="2286000" cy="1165086"/>
            <a:chOff x="6324600" y="5486400"/>
            <a:chExt cx="2286000" cy="1165086"/>
          </a:xfrm>
        </p:grpSpPr>
        <p:pic>
          <p:nvPicPr>
            <p:cNvPr id="21" name="Picture 2" descr="180px-Kerosene_stov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00" y="5486400"/>
              <a:ext cx="838200" cy="1153487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7086600" y="5943600"/>
              <a:ext cx="1524000" cy="707886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Kerosene Stove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Standard approaches to conserving cooking fuel</a:t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Use a cooking lid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5720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Use a stove that can heat more than one pan </a:t>
            </a:r>
          </a:p>
        </p:txBody>
      </p:sp>
      <p:pic>
        <p:nvPicPr>
          <p:cNvPr id="7" name="Picture 12" descr="http://etc.usf.edu/clipart/63500/63526/63526_pan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351203" cy="1828800"/>
          </a:xfrm>
          <a:prstGeom prst="rect">
            <a:avLst/>
          </a:prstGeom>
          <a:noFill/>
        </p:spPr>
      </p:pic>
      <p:pic>
        <p:nvPicPr>
          <p:cNvPr id="6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3581400" cy="191731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6553200" y="1752600"/>
            <a:ext cx="18288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40% less fuel </a:t>
            </a:r>
            <a:endParaRPr lang="en-US" sz="2000" dirty="0"/>
          </a:p>
        </p:txBody>
      </p:sp>
      <p:pic>
        <p:nvPicPr>
          <p:cNvPr id="11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362" y="5334000"/>
            <a:ext cx="2135038" cy="1143000"/>
          </a:xfrm>
          <a:prstGeom prst="rect">
            <a:avLst/>
          </a:prstGeom>
          <a:noFill/>
        </p:spPr>
      </p:pic>
      <p:pic>
        <p:nvPicPr>
          <p:cNvPr id="12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8200" y="5334000"/>
            <a:ext cx="2237452" cy="11430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6781800" y="4419600"/>
            <a:ext cx="18288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40% less fuel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038600"/>
            <a:ext cx="2971800" cy="369332"/>
          </a:xfrm>
          <a:prstGeom prst="rect">
            <a:avLst/>
          </a:prstGeom>
          <a:solidFill>
            <a:srgbClr val="FFFF00"/>
          </a:solidFill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does this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Revision: Trapping Heat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524000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Prevents convection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1981200"/>
            <a:ext cx="708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Convection is when hot air particles travel to cool areas</a:t>
            </a:r>
            <a:endParaRPr lang="en-US" sz="2000" b="1" dirty="0"/>
          </a:p>
        </p:txBody>
      </p:sp>
      <p:sp>
        <p:nvSpPr>
          <p:cNvPr id="26628" name="AutoShape 4" descr="data:image/jpg;base64,/9j/4AAQSkZJRgABAQAAAQABAAD/2wCEAAkGBhMQEBQUEBQVFRUWFRUWFRYXFBgVFRQUFxQWFBcXFRcYHSgeGBokGhQSHy8gJCcpLCwsFR4xNTAqNSYrLCkBCQoKDgwNFA8PFSkYFBguKSkpKSkpKSkpKSkpKSkpKSkpKSkpKSkpKSkpKSkpKSkpKSkpKSkpKSkpKSkpKSkpKf/AABEIAK8BHwMBIgACEQEDEQH/xAAcAAEAAgMBAQEAAAAAAAAAAAAABQYDBAcCAQj/xABFEAABAwEEBQkFBQYGAgMAAAABAAIDEQQFITEGEkFRYQcTIjJCcYGRoVJiscHRI3KCkqIUM0Oy4fBTY4PC0vEVcxYkRP/EABYBAQEBAAAAAAAAAAAAAAAAAAABAv/EABgRAQEBAQEAAAAAAAAAAAAAAAARASEx/9oADAMBAAIRAxEAPwDuKIiAiIgIiICIiAiIgIiICIiAiIgIiICIiAiIgIiICIiAiIgIiICIqTpbykx2asdmpLNkTnHGeJHWPAeJ2ILJfmkMFij15309loxe87mt29+Q2rlN86XWu85RFAHMZXoxxkgke1I8U+QHqtewXJabykM9oeQw5yv2j2Ym7u6gHorrd13shYY7M3Ub23nrOpte7+/BQUs6DW1vSaWl25s3T88PipnQ3T2aCbmLc5zmdIaz6mSJzQTQnMjAjHGtF9vbTOGz1bZ6TSe3/CaeHtnuw4qiTWyS02j/ABJpCTQYVo0k4DKgb6Ij9IIiKqIiICIiAiIgIiICIiAiIgIiICIiAiIgIiICIiAiIgIiIC17db44IzJM8MY3NxNB/U8FE6UaYwWBvTOtIRVsTT0jxd7LeJ8Krls9ptl8z49VpyxEMIPzp3k92QSelXKJLbHczYw5kbjq4V52WuzDFoO4YnbuX24tCWxUfawHPzbCMQN3OEZ/dGHepq47hjsopANeQjpzOGzaG+y3+8VFX7poyCrLLSSXIynFjT7ntHjl35LKJm9r2iszQ60uph0Im9YjZQdkcSuf6RaYSWgUJEcOyNpwP3jm8+nBQN5XuXOc5zi+Q5kmuPE/JSeivJ9a7zcHn7OHbK8YEf5Te36DirmCEjllneI7OxznONGtaKvd3AZLsfJvyafsJ/aLSQ60FpDWjFsIdnj2nkYVGAqQK1qrJovoZZruZSBnTIo+V2Mj+87B7ooFOqkEREUREQEREBERARF5klDRVxAG8mg8yg9Ioe1aYWKL95aoG8OdYT5A1UXLyp3Y3/8ASD92OR3wagtiKjS8st3DJ8ru6Fw/mosJ5bLv3Tn/AEh83oL+ioDeWy7904/0h8nLYh5Y7tdnJI3vhf8A7QUF3RVWHlQux2VqaPvMkb6uaApay6UWOX93aYHV2CVhPlWqCURfGuBxGIX1AREQEREBEWG12tkTHPkcGsaKucTQAIMyoemPKU2CsVkIfLiHSZsjPDY93oOOSr+lvKHLa3cxYw5sbjq1APOTVwoAMWtO7M7dy9XBoYyCklrAdJm2HNrdxk2E8Mu/ZKIy5dFpLW79otbnNjcalzjWSY+7XZx8uFzJjgh7MFnZ6/Nzj4+Kx3ve8dmbzlpNSepEOs7w7LeP/S5ppFpM+0O1pjRo6kbeq0cBtO8n+iiJbSTTN0wMcNYoNuPSk4vO73R41VTssU1rlENlY57jsaMabycmt4mimNE9B7Ter9b91ZwcZCMDvEY7buOQ9F3LR3Riz2CLm7MwNGGs44ved73bT6DYAtQUzQ7kdhg1ZLdSaXAiP+Cw8Qf3h78OG1dHa0AUGAGS+oiiIiAiIgIi17feMVnjMkz2xsbm5xDR67eCDYXl8gaCXEADEkmgA4lcs0k5b2NqywR65y52UEN72xjpHxLe5c/tlvvC8zWV8kja5E6kQ7mijfSqJXZ745VLvs1Rz3OuHZhHOfqwZ+pUm9OXaU1Fms7GDY6VxefytoB5lVqx6D7ZpPwsH+4/RSsd12Wz5tYDvd0neR+iHUVadPr1tR6M0oG6FvNgeLBXzKjn3DbLQay6zjvlkqf1ElWeTSCJuDQT3DVHr9FqSaSu7LAO8k/CiUiLi0Gl7T2N7qn6LaZoKO1KfBg+ZXp9+zHtAdzR81gdecp/iO86fBSjbboPFte8/lHyWQaEQ+1J5j6KMNrec3u/MfqvJmd7TvMpRKHQiH2pPMfReH6DRbJHj8p+SjhO72neZXptseMnu/MfqlGw/QUdmXzZ9CtSbQeXY6N3fUfELYbeso/iO8TX4rOy/wCUZkHvaPlRKIyG7LdZjWEys4xSEfylSVj5S70spo+Vzh7M0Yd+qgd6raj0lPaYPA0+K2mX5C8UfUcHNqPSqtIlbp5djgLVZu90Lv8AY/8A5K73LyjWC10Ec7WvPYk+zdXcNbAnuJXL5bhss4q1ra74zQ+Qw9FD23QdwxheHe64UPmMEOv0cCi/N926TXjdhAa+RrB2H9OI8ADgPwkFXywcucZhPPQFswHR1XViceJPSYOFD3oV0O/b/hsURkndQZNaMXPO5o2n0G1civa/LVfE4YwEMBq2MHoMGWvI7aeJ7gN+Oz2a03vOZZXdEdaQ/u4256sY+XiTtV3u672Qs5qzNo3tOPWed7iorUuO4Y7GKR/aTHB0lMt7YxsHHbt3DBf+kzLHVraSWjdm2Pi/eeHw2x+kWmTYgYrGauyfMNm8R/8ALy3jnr7Q+WQRwh0kjzQUGs5zjsG88URnve+XPeXyOL5HZ19O4bgFddBeSh05FovEEMzZAahzxsMm1rfdzO2mRsOgHJayyas9sAktGbW9ZkJ4e0/3shs3noSo8QwtY0NY0Na0ABoAAAGQAGAC9oiKIiICIiAiLmPKbym/s+tZbE77XKWUfwvcZ7+89nvyCY035T4bvrFEBNaPYB6Ee7nHDb7ox7s1x+1Wq23tLryvL6HM9GKPgxuQ8Md6zXFosZftbRXVOIaSdZ9cauOYB8yp22XsyEakQBIwAGDW99PgEqNewaLwQDWlo8jMuwaO5uXnVZrTpAxuEY1uOTfDaoS02x8hq813DYO4LCoNy03tK/N1BubgPqtNEUBERAREQEREBERAREQEREAGmIW/Zr7lZt1hudj65rQRBY4L7ikGrINWuYdi0+P1WjeWh8cg1oDqHdmw/Tw8lFLZsd4vi6pw9k4g+GzwVow3Zftsut+r2CamN/SifvLdx4jHepq+OUA2qPm4W8wylZG61XOO0F3scNu3ctiG1xWpmo9oqc2n4tP9lVW/tGnWer2VdHv2s4O4cVfR5sdmmtszYLKwuc7dhhtc49lo2n/pdx0H5PobtZrYSWhw6cpGW9sY7LfU7dgFb5Fb3snNOgawR2rFzyTUztBwLSdja01NmeNSuoIYIiIoiIgIiICIiCocpemX/jrL9mft5ati90U6UlPdqKcSOK49otcXOnnpqkVJaDjruri51cxXzK3eUC8HXhe74weix3MM4BhPOH83OHwCkb2tIgiayPCo1W8GgU+g8URrXvfObIzwc4fAfVQiIsgiIgIvhNM1H2i/ImZHWPu5eeSCRRV2bSJ5wYA39R+novUd3W2fJkpB39BvrQKwTr5Wt6xA7yB8VgfekQzkb4GvwWrBoFaHdcxt73Fx9B81vRcnftz/AJWfVysGs6/IR2v0u+i8G/4t7vylSzOTyLbLIe4NHyKyDk+g9qXzb/xSFQwv+He78pXpt9wntebXfRS55PoPal82/wDFYn8nkWyWQd4afokK0mXlEcpG+dPithjwciD3GvwWKXk7PYmH4mEfAlaE2gtpZ1dR33X0P6gEglkVdlgtkHWbKAN41m+eIXqDSRw67QeIwP0UgsCLRs18RPw1tU7nYeuS3lAREQGuoahWG6r1Eo5uWhcRTHJ42g8fiq8vrXUNRgRkgXtYX2C0Mns5LQHB0bhjqPGOqd4pXPMVC71odpM28LIyduDurI32JB1h3Ygjg4LlAaLZZi12ZFDweMQfgV75Fb5dDbZLM7qytNBuliqf5df8oWh29ERFEREBERAREQfmrRV3OW173ZkSP8XOx/mKkdIH1mpuaPXH5rRu6L9lvOSJ2FJJov1HV86N81J6RwUe12winiP6H0TUxEIiLIKMt9+NjqGdJ36R3nb4LTva9i483FWlaEjNxyo2mz4qcuDQgAB9qFTmI64D75293mtZggLNYbTbT0QS3eejG3xy+JVku/QCNuM7y8+y3ot88z6KStmkEcQ1YgHUwFMGN4CmfgoK13nJL13Gm4YN8gtRKsDJbJZcGBjSPYbrO8XZ+ZWvPpWOwwni409B9VXURErLpLMctVvc2vxqtZ97zHOR3gafBaaKjM62POb3n8R+qxmV28+ZXlER7EzvaPmV7bbZBk94/EfqsKIN1l8zD+I7xofitqLSeUdYNd4U+BUQiKssGlTT12EcQa/RZJLPY7V1msLjw1H+eBKqyKDfvLk+Gdnf+F/ycB8Qq+82ixu1ZGkDYHYtP3SMPIqfsd8yxZOqPZdiPDaPBTlnvWG0t5uVoxza7Fp7jv8AIpFqtWC9mS4dV3snb3Hat5aOkOhhirJZqloxLM3M4tPaHqOK1bnvfXoyQ9Lsn2uB4/FY3FTCIigmtGn4vHBp+IWpcbuav2HV22lo8JBQ/wA5Uho3BRrnHaQB3DP1PotLQqL9qvyJzchK+T8MbSQfMM81rB+hAiIiiIiAiIgIiIOJcs2jzoLWy1xghs1A4jszMGHm1oPexyw2W0Nttnrke17kg+XyK7Hf9xx22zvgmFWvGe1rhi1zdxBoV+e7VZbRc9rdHKO/2ZY6nVew+fcag7UR9ngLHFrhQj+/JRd92zm46DN2HcNp+Xirs+OK2Rh7D3O2g+y4fJc/0wsr4pGteKdE0Ow47D4BQTOhFxAN/aJBia83XJrRgX95xA4Dist8X2ZSWsNGfz9/DgpO2/Z2EBmXNxtw3ENB/viqsts6IiKoIiICIiAiIgIiICIiAiIgIiIJ+478NRHKa1wa45g7AfqoPTS4hC8TRCjXnpAYar86jcDQ+I4rwrHf/Tu5xfnzbHfiq0/33qLiGu61c7G123I94z+vipCxWMyvDW+J3DeorQywPma8AUaHCrjkMMe84DBXG02uGwxY5nEN7Tz8hxyCw0waQ3i2zWfUZg5w1WDaB2nf3tKsvIho2WMktjxTX+yi+4DV7hwLgB+Aqk6LaOTXzbKuqIwQZnjAMZsYz3jiB4kr9C2OyMhjbHG0NYxoa1oyDQKABUZkREUREQEREBERAVX5QdDxeVlLW0E0dXQu96mLCfZcMOBoditCIPytZLbLZJTSrHNJa9jhtBoWvbvBr3KfnvaG2xhsjQHZFjsjXax3/RxV75WOT7nwbZZW1laPtmAYyNA67RteBmNoG8Y8estm5w6oIDj1QcA7gDkDurmqy6Fd92CWzc2011W6hBPSoOqQduAHiFTbwu98DyyQEHZhSo3hervv20WOQVBwza+uI3V3K6waTWK3MDJqMd7MlBQ+4/L1B4Kjn6K43loKB0oXGmY7Q+vxVftFwTMybrD3TX0zREci9SRFpo4EHiKfFeVUEREBERAREQEREBEWSKzuf1Gl3cCfggxopWzaNzPzAb3mp8gpmLRqz2cB1slA90mhPcwdJRUFctzPtMlGglo6x+Vd5Vk0ksTBEI5SADQuaDQBrcQHHiQMOC1rbygRxN5uxRAAZOcNVveGDE95IVcFmtNtcXvJIJqXu6LB3f0Cit52k7YY+bszR94ijW7Oi3b3n1UXdt3zW60sjZV8sjqVONN7nHY0CpPALFPZ264jhrI4kCoHXccAGNGyviV3bk10CF3Q85MAbTIBr7ebbmI2nyJO0jcAh6sWjlwR2GzMghGDRi6mL3nrPdxJ8sBkFJoijQiIgIiICIiAiIgIiIC5Nyk8lpcXWqwNqTV0sLRmcy+Ib9pbtzGOB6yiD803dfjHtEVrAcMg8ipH3to7x4rZteiDXCsD6VxAd0mnucMfiupab8lkNuLpYCIbQcSafZyn/MAyPvDHeCuSWuzW265ObnY5grgHdKN/Fjhh5Gu8Iyxxfttj/dmRrR7J12eLcR5hb0GnrjhPCx/vMJjf45g+S27BpRFJQOPNu97Lwd9aLfnu+KUVexjq7aCv5hilGmzSayyCji5nCRmsPNlfgF95iyS9UxH7rg0+VQfRYJ9EYXdUvb3Go9fqtCbQx3YkB+80j4VVolH6MxHqlw7nVHqFrv0UGyQ+LQfmoo6L2hvV1fwvp8aL5/4+2ty53wkr/uSpEk7RQ7JB+U/VeDoq/wBtvkVo1tw/xvIlP2i3f535P6K0b40Vf7bfIr03RQ7ZB4N/qo7nLcf8b8pHyT9ktzs+d8X0+aUSzdFGjrSO8GgfVfTdNlj67x+KQD0FFD//ABu1P636pK/VZ4tDH9p7B3An6KVY3jeVii6oa48GF3q76rDLpk0YRxH8TqDyb9Vmh0OjHXe93dRo+akLPcUDMo2k73dI+qUivf8An7ZPhFrNH+U3V839b1X2zaJyvOtK4NrnU67z37PVW1zg0Y0aB3AD5BQl4aVxswi+0dvyaPHM+HmpRmhuWz2Zuu+hp2n4+Qyr4VUPeF7yWt4hs7XEOOq1rRV8h3UGzh5rauPRe23vJVoPNg0MrujEzeG+0eAqd9M12nQ/QOz3az7Ma8pFHzOA1jwaOw3gPElFQ3J1yaNsIE9po60kYDNsIIyadr6Zu8BtJvyIiiIiAiIgIiICIiAiIgIiICIiAte3XfHPGY5mNkY7NrmhwPgdvFbCIOZaQ8iMElXWKQwu9h9Xx9wPWb5u7lRLw0GvOwEkRvc0dqE86w8S0Yjxav0QiJH5os+l0rTSRrXUz7Dh37PRSln0shd1tZneKjzb9F3G9dHLNah/9iCOTi5gLh3OzHgVUrz5FbDLUxGWE+6/Xb5SVPqE4KXDekL+rIw/iAPkcVtDHJZbdyESj9xao3cJI3M9Wl3wUNPyQ3nF1Gsf/wCuYD+fVSCURVe1XBeUHXbI3/WYfg8qPfeFrbm9/m0pCrwiorb5tJNBI79K2YYrfKaNMhr/AJjB/uCRKuNFhmtjGdd7W97gFFQcmt6zCpjNDtfaGU9HkqWsXIZanU52aGP7uvIR6NHqkVHWjSiBmTi8+6PmaBRVr0xecImBvF3SPgMviul3ZyG2VmM8ssp3CkTfIVd+pXC59D7HY8bPZ42O9ums/wDO6rvVODh92aEXleJBLHtYe3NWOMDe1pFT+FpXRtG+RmywEPtTjaHjHVI1Ygfu5u/EacF0NEI8RRNY0NaA1oFAAKADcAMgvaIiiIiAiIgIiICIiAiIgIiIP//Z"/>
          <p:cNvSpPr>
            <a:spLocks noChangeAspect="1" noChangeArrowheads="1"/>
          </p:cNvSpPr>
          <p:nvPr/>
        </p:nvSpPr>
        <p:spPr bwMode="auto">
          <a:xfrm>
            <a:off x="76200" y="-811213"/>
            <a:ext cx="2733675" cy="1666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Frying Pa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4475" y="-26046113"/>
            <a:ext cx="2857500" cy="1743075"/>
          </a:xfrm>
          <a:prstGeom prst="rect">
            <a:avLst/>
          </a:prstGeom>
          <a:noFill/>
        </p:spPr>
      </p:pic>
      <p:pic>
        <p:nvPicPr>
          <p:cNvPr id="26636" name="Picture 12" descr="http://etc.usf.edu/clipart/63500/63526/63526_pan_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2513402" cy="1371600"/>
          </a:xfrm>
          <a:prstGeom prst="rect">
            <a:avLst/>
          </a:prstGeom>
          <a:noFill/>
        </p:spPr>
      </p:pic>
      <p:sp>
        <p:nvSpPr>
          <p:cNvPr id="26" name="Up Arrow 25"/>
          <p:cNvSpPr/>
          <p:nvPr/>
        </p:nvSpPr>
        <p:spPr>
          <a:xfrm>
            <a:off x="3810000" y="3124200"/>
            <a:ext cx="1066800" cy="12192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5400000">
            <a:off x="5867400" y="2590800"/>
            <a:ext cx="1066800" cy="152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0800000">
            <a:off x="7315200" y="3048000"/>
            <a:ext cx="1066800" cy="152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6200000">
            <a:off x="6019800" y="4495800"/>
            <a:ext cx="1066800" cy="152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86600" y="25908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Warm air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00" y="56388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Cold air</a:t>
            </a:r>
            <a:endParaRPr lang="en-US" b="1" dirty="0"/>
          </a:p>
        </p:txBody>
      </p:sp>
      <p:pic>
        <p:nvPicPr>
          <p:cNvPr id="26638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4419600"/>
            <a:ext cx="2828925" cy="1514475"/>
          </a:xfrm>
          <a:prstGeom prst="rect">
            <a:avLst/>
          </a:prstGeom>
          <a:noFill/>
        </p:spPr>
      </p:pic>
      <p:sp>
        <p:nvSpPr>
          <p:cNvPr id="17" name="Up Arrow 16"/>
          <p:cNvSpPr/>
          <p:nvPr/>
        </p:nvSpPr>
        <p:spPr>
          <a:xfrm rot="5400000" flipV="1">
            <a:off x="1390651" y="2457451"/>
            <a:ext cx="1066800" cy="148589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200000" flipV="1">
            <a:off x="1047750" y="4552951"/>
            <a:ext cx="1143000" cy="16382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 flipH="1">
            <a:off x="0" y="3505200"/>
            <a:ext cx="1219200" cy="152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2488161">
            <a:off x="4918171" y="3477007"/>
            <a:ext cx="1066800" cy="12192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378820">
            <a:off x="2712089" y="3534014"/>
            <a:ext cx="1066800" cy="12192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44145" y="26670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Hot air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7432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Warm air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76400" y="6096000"/>
            <a:ext cx="549060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40% less fuel needed when a lid is used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2" grpId="0"/>
      <p:bldP spid="33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1" grpId="0"/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Revision: Trapping Heat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524000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Prevents convection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1981200"/>
            <a:ext cx="708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Convection is when hot air particles travel to cool areas</a:t>
            </a:r>
            <a:endParaRPr lang="en-US" sz="2000" b="1" dirty="0"/>
          </a:p>
        </p:txBody>
      </p:sp>
      <p:sp>
        <p:nvSpPr>
          <p:cNvPr id="26628" name="AutoShape 4" descr="data:image/jpg;base64,/9j/4AAQSkZJRgABAQAAAQABAAD/2wCEAAkGBhMQEBQUEBQVFRUWFRUWFRYXFBgVFRQUFxQWFBcXFRcYHSgeGBokGhQSHy8gJCcpLCwsFR4xNTAqNSYrLCkBCQoKDgwNFA8PFSkYFBguKSkpKSkpKSkpKSkpKSkpKSkpKSkpKSkpKSkpKSkpKSkpKSkpKSkpKSkpKSkpKSkpKf/AABEIAK8BHwMBIgACEQEDEQH/xAAcAAEAAgMBAQEAAAAAAAAAAAAABQYDBAcCAQj/xABFEAABAwEEBQkFBQYGAgMAAAABAAIDEQQFITEGEkFRYQcTIjJCcYGRoVJiscHRI3KCkqIUM0Oy4fBTY4PC0vEVcxYkRP/EABYBAQEBAAAAAAAAAAAAAAAAAAABAv/EABgRAQEBAQEAAAAAAAAAAAAAAAARASEx/9oADAMBAAIRAxEAPwDuKIiAiIgIiICIiAiIgIiICIiAiIgIiICIiAiIgIiICIiAiIgIiICIqTpbykx2asdmpLNkTnHGeJHWPAeJ2ILJfmkMFij15309loxe87mt29+Q2rlN86XWu85RFAHMZXoxxkgke1I8U+QHqtewXJabykM9oeQw5yv2j2Ym7u6gHorrd13shYY7M3Ub23nrOpte7+/BQUs6DW1vSaWl25s3T88PipnQ3T2aCbmLc5zmdIaz6mSJzQTQnMjAjHGtF9vbTOGz1bZ6TSe3/CaeHtnuw4qiTWyS02j/ABJpCTQYVo0k4DKgb6Ij9IIiKqIiICIiAiIgIiICIiAiIgIiICIiAiIgIiICIiAiIgIiIC17db44IzJM8MY3NxNB/U8FE6UaYwWBvTOtIRVsTT0jxd7LeJ8Krls9ptl8z49VpyxEMIPzp3k92QSelXKJLbHczYw5kbjq4V52WuzDFoO4YnbuX24tCWxUfawHPzbCMQN3OEZ/dGHepq47hjsopANeQjpzOGzaG+y3+8VFX7poyCrLLSSXIynFjT7ntHjl35LKJm9r2iszQ60uph0Im9YjZQdkcSuf6RaYSWgUJEcOyNpwP3jm8+nBQN5XuXOc5zi+Q5kmuPE/JSeivJ9a7zcHn7OHbK8YEf5Te36DirmCEjllneI7OxznONGtaKvd3AZLsfJvyafsJ/aLSQ60FpDWjFsIdnj2nkYVGAqQK1qrJovoZZruZSBnTIo+V2Mj+87B7ooFOqkEREUREQEREBERARF5klDRVxAG8mg8yg9Ioe1aYWKL95aoG8OdYT5A1UXLyp3Y3/8ASD92OR3wagtiKjS8st3DJ8ru6Fw/mosJ5bLv3Tn/AEh83oL+ioDeWy7904/0h8nLYh5Y7tdnJI3vhf8A7QUF3RVWHlQux2VqaPvMkb6uaApay6UWOX93aYHV2CVhPlWqCURfGuBxGIX1AREQEREBEWG12tkTHPkcGsaKucTQAIMyoemPKU2CsVkIfLiHSZsjPDY93oOOSr+lvKHLa3cxYw5sbjq1APOTVwoAMWtO7M7dy9XBoYyCklrAdJm2HNrdxk2E8Mu/ZKIy5dFpLW79otbnNjcalzjWSY+7XZx8uFzJjgh7MFnZ6/Nzj4+Kx3ve8dmbzlpNSepEOs7w7LeP/S5ppFpM+0O1pjRo6kbeq0cBtO8n+iiJbSTTN0wMcNYoNuPSk4vO73R41VTssU1rlENlY57jsaMabycmt4mimNE9B7Ter9b91ZwcZCMDvEY7buOQ9F3LR3Riz2CLm7MwNGGs44ved73bT6DYAtQUzQ7kdhg1ZLdSaXAiP+Cw8Qf3h78OG1dHa0AUGAGS+oiiIiAiIgIi17feMVnjMkz2xsbm5xDR67eCDYXl8gaCXEADEkmgA4lcs0k5b2NqywR65y52UEN72xjpHxLe5c/tlvvC8zWV8kja5E6kQ7mijfSqJXZ745VLvs1Rz3OuHZhHOfqwZ+pUm9OXaU1Fms7GDY6VxefytoB5lVqx6D7ZpPwsH+4/RSsd12Wz5tYDvd0neR+iHUVadPr1tR6M0oG6FvNgeLBXzKjn3DbLQay6zjvlkqf1ElWeTSCJuDQT3DVHr9FqSaSu7LAO8k/CiUiLi0Gl7T2N7qn6LaZoKO1KfBg+ZXp9+zHtAdzR81gdecp/iO86fBSjbboPFte8/lHyWQaEQ+1J5j6KMNrec3u/MfqvJmd7TvMpRKHQiH2pPMfReH6DRbJHj8p+SjhO72neZXptseMnu/MfqlGw/QUdmXzZ9CtSbQeXY6N3fUfELYbeso/iO8TX4rOy/wCUZkHvaPlRKIyG7LdZjWEys4xSEfylSVj5S70spo+Vzh7M0Yd+qgd6raj0lPaYPA0+K2mX5C8UfUcHNqPSqtIlbp5djgLVZu90Lv8AY/8A5K73LyjWC10Ec7WvPYk+zdXcNbAnuJXL5bhss4q1ra74zQ+Qw9FD23QdwxheHe64UPmMEOv0cCi/N926TXjdhAa+RrB2H9OI8ADgPwkFXywcucZhPPQFswHR1XViceJPSYOFD3oV0O/b/hsURkndQZNaMXPO5o2n0G1civa/LVfE4YwEMBq2MHoMGWvI7aeJ7gN+Oz2a03vOZZXdEdaQ/u4256sY+XiTtV3u672Qs5qzNo3tOPWed7iorUuO4Y7GKR/aTHB0lMt7YxsHHbt3DBf+kzLHVraSWjdm2Pi/eeHw2x+kWmTYgYrGauyfMNm8R/8ALy3jnr7Q+WQRwh0kjzQUGs5zjsG88URnve+XPeXyOL5HZ19O4bgFddBeSh05FovEEMzZAahzxsMm1rfdzO2mRsOgHJayyas9sAktGbW9ZkJ4e0/3shs3noSo8QwtY0NY0Na0ABoAAAGQAGAC9oiKIiICIiAiLmPKbym/s+tZbE77XKWUfwvcZ7+89nvyCY035T4bvrFEBNaPYB6Ee7nHDb7ox7s1x+1Wq23tLryvL6HM9GKPgxuQ8Md6zXFosZftbRXVOIaSdZ9cauOYB8yp22XsyEakQBIwAGDW99PgEqNewaLwQDWlo8jMuwaO5uXnVZrTpAxuEY1uOTfDaoS02x8hq813DYO4LCoNy03tK/N1BubgPqtNEUBERAREQEREBERAREQEREAGmIW/Zr7lZt1hudj65rQRBY4L7ikGrINWuYdi0+P1WjeWh8cg1oDqHdmw/Tw8lFLZsd4vi6pw9k4g+GzwVow3Zftsut+r2CamN/SifvLdx4jHepq+OUA2qPm4W8wylZG61XOO0F3scNu3ctiG1xWpmo9oqc2n4tP9lVW/tGnWer2VdHv2s4O4cVfR5sdmmtszYLKwuc7dhhtc49lo2n/pdx0H5PobtZrYSWhw6cpGW9sY7LfU7dgFb5Fb3snNOgawR2rFzyTUztBwLSdja01NmeNSuoIYIiIoiIgIiICIiCocpemX/jrL9mft5ati90U6UlPdqKcSOK49otcXOnnpqkVJaDjruri51cxXzK3eUC8HXhe74weix3MM4BhPOH83OHwCkb2tIgiayPCo1W8GgU+g8URrXvfObIzwc4fAfVQiIsgiIgIvhNM1H2i/ImZHWPu5eeSCRRV2bSJ5wYA39R+novUd3W2fJkpB39BvrQKwTr5Wt6xA7yB8VgfekQzkb4GvwWrBoFaHdcxt73Fx9B81vRcnftz/AJWfVysGs6/IR2v0u+i8G/4t7vylSzOTyLbLIe4NHyKyDk+g9qXzb/xSFQwv+He78pXpt9wntebXfRS55PoPal82/wDFYn8nkWyWQd4afokK0mXlEcpG+dPithjwciD3GvwWKXk7PYmH4mEfAlaE2gtpZ1dR33X0P6gEglkVdlgtkHWbKAN41m+eIXqDSRw67QeIwP0UgsCLRs18RPw1tU7nYeuS3lAREQGuoahWG6r1Eo5uWhcRTHJ42g8fiq8vrXUNRgRkgXtYX2C0Mns5LQHB0bhjqPGOqd4pXPMVC71odpM28LIyduDurI32JB1h3Ygjg4LlAaLZZi12ZFDweMQfgV75Fb5dDbZLM7qytNBuliqf5df8oWh29ERFEREBERAREQfmrRV3OW173ZkSP8XOx/mKkdIH1mpuaPXH5rRu6L9lvOSJ2FJJov1HV86N81J6RwUe12winiP6H0TUxEIiLIKMt9+NjqGdJ36R3nb4LTva9i483FWlaEjNxyo2mz4qcuDQgAB9qFTmI64D75293mtZggLNYbTbT0QS3eejG3xy+JVku/QCNuM7y8+y3ot88z6KStmkEcQ1YgHUwFMGN4CmfgoK13nJL13Gm4YN8gtRKsDJbJZcGBjSPYbrO8XZ+ZWvPpWOwwni409B9VXURErLpLMctVvc2vxqtZ97zHOR3gafBaaKjM62POb3n8R+qxmV28+ZXlER7EzvaPmV7bbZBk94/EfqsKIN1l8zD+I7xofitqLSeUdYNd4U+BUQiKssGlTT12EcQa/RZJLPY7V1msLjw1H+eBKqyKDfvLk+Gdnf+F/ycB8Qq+82ixu1ZGkDYHYtP3SMPIqfsd8yxZOqPZdiPDaPBTlnvWG0t5uVoxza7Fp7jv8AIpFqtWC9mS4dV3snb3Hat5aOkOhhirJZqloxLM3M4tPaHqOK1bnvfXoyQ9Lsn2uB4/FY3FTCIigmtGn4vHBp+IWpcbuav2HV22lo8JBQ/wA5Uho3BRrnHaQB3DP1PotLQqL9qvyJzchK+T8MbSQfMM81rB+hAiIiiIiAiIgIiIOJcs2jzoLWy1xghs1A4jszMGHm1oPexyw2W0Nttnrke17kg+XyK7Hf9xx22zvgmFWvGe1rhi1zdxBoV+e7VZbRc9rdHKO/2ZY6nVew+fcag7UR9ngLHFrhQj+/JRd92zm46DN2HcNp+Xirs+OK2Rh7D3O2g+y4fJc/0wsr4pGteKdE0Ow47D4BQTOhFxAN/aJBia83XJrRgX95xA4Dist8X2ZSWsNGfz9/DgpO2/Z2EBmXNxtw3ENB/viqsts6IiKoIiICIiAiIgIiICIiAiIgIiIJ+478NRHKa1wa45g7AfqoPTS4hC8TRCjXnpAYar86jcDQ+I4rwrHf/Tu5xfnzbHfiq0/33qLiGu61c7G123I94z+vipCxWMyvDW+J3DeorQywPma8AUaHCrjkMMe84DBXG02uGwxY5nEN7Tz8hxyCw0waQ3i2zWfUZg5w1WDaB2nf3tKsvIho2WMktjxTX+yi+4DV7hwLgB+Aqk6LaOTXzbKuqIwQZnjAMZsYz3jiB4kr9C2OyMhjbHG0NYxoa1oyDQKABUZkREUREQEREBERAVX5QdDxeVlLW0E0dXQu96mLCfZcMOBoditCIPytZLbLZJTSrHNJa9jhtBoWvbvBr3KfnvaG2xhsjQHZFjsjXax3/RxV75WOT7nwbZZW1laPtmAYyNA67RteBmNoG8Y8estm5w6oIDj1QcA7gDkDurmqy6Fd92CWzc2011W6hBPSoOqQduAHiFTbwu98DyyQEHZhSo3hervv20WOQVBwza+uI3V3K6waTWK3MDJqMd7MlBQ+4/L1B4Kjn6K43loKB0oXGmY7Q+vxVftFwTMybrD3TX0zREci9SRFpo4EHiKfFeVUEREBERAREQEREBEWSKzuf1Gl3cCfggxopWzaNzPzAb3mp8gpmLRqz2cB1slA90mhPcwdJRUFctzPtMlGglo6x+Vd5Vk0ksTBEI5SADQuaDQBrcQHHiQMOC1rbygRxN5uxRAAZOcNVveGDE95IVcFmtNtcXvJIJqXu6LB3f0Cit52k7YY+bszR94ijW7Oi3b3n1UXdt3zW60sjZV8sjqVONN7nHY0CpPALFPZ264jhrI4kCoHXccAGNGyviV3bk10CF3Q85MAbTIBr7ebbmI2nyJO0jcAh6sWjlwR2GzMghGDRi6mL3nrPdxJ8sBkFJoijQiIgIiICIiAiIgIiIC5Nyk8lpcXWqwNqTV0sLRmcy+Ib9pbtzGOB6yiD803dfjHtEVrAcMg8ipH3to7x4rZteiDXCsD6VxAd0mnucMfiupab8lkNuLpYCIbQcSafZyn/MAyPvDHeCuSWuzW265ObnY5grgHdKN/Fjhh5Gu8Iyxxfttj/dmRrR7J12eLcR5hb0GnrjhPCx/vMJjf45g+S27BpRFJQOPNu97Lwd9aLfnu+KUVexjq7aCv5hilGmzSayyCji5nCRmsPNlfgF95iyS9UxH7rg0+VQfRYJ9EYXdUvb3Go9fqtCbQx3YkB+80j4VVolH6MxHqlw7nVHqFrv0UGyQ+LQfmoo6L2hvV1fwvp8aL5/4+2ty53wkr/uSpEk7RQ7JB+U/VeDoq/wBtvkVo1tw/xvIlP2i3f535P6K0b40Vf7bfIr03RQ7ZB4N/qo7nLcf8b8pHyT9ktzs+d8X0+aUSzdFGjrSO8GgfVfTdNlj67x+KQD0FFD//ABu1P636pK/VZ4tDH9p7B3An6KVY3jeVii6oa48GF3q76rDLpk0YRxH8TqDyb9Vmh0OjHXe93dRo+akLPcUDMo2k73dI+qUivf8An7ZPhFrNH+U3V839b1X2zaJyvOtK4NrnU67z37PVW1zg0Y0aB3AD5BQl4aVxswi+0dvyaPHM+HmpRmhuWz2Zuu+hp2n4+Qyr4VUPeF7yWt4hs7XEOOq1rRV8h3UGzh5rauPRe23vJVoPNg0MrujEzeG+0eAqd9M12nQ/QOz3az7Ma8pFHzOA1jwaOw3gPElFQ3J1yaNsIE9po60kYDNsIIyadr6Zu8BtJvyIiiIiAiIgIiICIiAiIgIiICIiAte3XfHPGY5mNkY7NrmhwPgdvFbCIOZaQ8iMElXWKQwu9h9Xx9wPWb5u7lRLw0GvOwEkRvc0dqE86w8S0Yjxav0QiJH5os+l0rTSRrXUz7Dh37PRSln0shd1tZneKjzb9F3G9dHLNah/9iCOTi5gLh3OzHgVUrz5FbDLUxGWE+6/Xb5SVPqE4KXDekL+rIw/iAPkcVtDHJZbdyESj9xao3cJI3M9Wl3wUNPyQ3nF1Gsf/wCuYD+fVSCURVe1XBeUHXbI3/WYfg8qPfeFrbm9/m0pCrwiorb5tJNBI79K2YYrfKaNMhr/AJjB/uCRKuNFhmtjGdd7W97gFFQcmt6zCpjNDtfaGU9HkqWsXIZanU52aGP7uvIR6NHqkVHWjSiBmTi8+6PmaBRVr0xecImBvF3SPgMviul3ZyG2VmM8ssp3CkTfIVd+pXC59D7HY8bPZ42O9ums/wDO6rvVODh92aEXleJBLHtYe3NWOMDe1pFT+FpXRtG+RmywEPtTjaHjHVI1Ygfu5u/EacF0NEI8RRNY0NaA1oFAAKADcAMgvaIiiIiAiIgIiICIiAiIgIiIP//Z"/>
          <p:cNvSpPr>
            <a:spLocks noChangeAspect="1" noChangeArrowheads="1"/>
          </p:cNvSpPr>
          <p:nvPr/>
        </p:nvSpPr>
        <p:spPr bwMode="auto">
          <a:xfrm>
            <a:off x="76200" y="-811213"/>
            <a:ext cx="2733675" cy="1666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Frying Pa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4475" y="-26046113"/>
            <a:ext cx="2857500" cy="1743075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304800" y="2819401"/>
            <a:ext cx="3429000" cy="1969532"/>
            <a:chOff x="-72754" y="2590800"/>
            <a:chExt cx="8494976" cy="3417332"/>
          </a:xfrm>
        </p:grpSpPr>
        <p:pic>
          <p:nvPicPr>
            <p:cNvPr id="18" name="Picture 12" descr="http://etc.usf.edu/clipart/63500/63526/63526_pan_l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4419600"/>
              <a:ext cx="2513402" cy="1371600"/>
            </a:xfrm>
            <a:prstGeom prst="rect">
              <a:avLst/>
            </a:prstGeom>
            <a:noFill/>
          </p:spPr>
        </p:pic>
        <p:sp>
          <p:nvSpPr>
            <p:cNvPr id="19" name="Up Arrow 18"/>
            <p:cNvSpPr/>
            <p:nvPr/>
          </p:nvSpPr>
          <p:spPr>
            <a:xfrm>
              <a:off x="4267200" y="3657600"/>
              <a:ext cx="533400" cy="6858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rot="5400000">
              <a:off x="6362700" y="3086100"/>
              <a:ext cx="685800" cy="9144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 rot="10800000">
              <a:off x="7772400" y="35814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 rot="16200000">
              <a:off x="6438900" y="4914900"/>
              <a:ext cx="609600" cy="1143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2590800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1800" y="5638800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Cold air</a:t>
              </a:r>
              <a:endParaRPr lang="en-US" b="1" dirty="0"/>
            </a:p>
          </p:txBody>
        </p:sp>
        <p:pic>
          <p:nvPicPr>
            <p:cNvPr id="34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5075" y="4419600"/>
              <a:ext cx="2828925" cy="1514475"/>
            </a:xfrm>
            <a:prstGeom prst="rect">
              <a:avLst/>
            </a:prstGeom>
            <a:noFill/>
          </p:spPr>
        </p:pic>
        <p:sp>
          <p:nvSpPr>
            <p:cNvPr id="35" name="Up Arrow 34"/>
            <p:cNvSpPr/>
            <p:nvPr/>
          </p:nvSpPr>
          <p:spPr>
            <a:xfrm rot="5400000" flipV="1">
              <a:off x="1866900" y="29337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Up Arrow 35"/>
            <p:cNvSpPr/>
            <p:nvPr/>
          </p:nvSpPr>
          <p:spPr>
            <a:xfrm rot="16200000" flipV="1">
              <a:off x="1085849" y="5048250"/>
              <a:ext cx="609601" cy="11810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 Arrow 36"/>
            <p:cNvSpPr/>
            <p:nvPr/>
          </p:nvSpPr>
          <p:spPr>
            <a:xfrm rot="2488161">
              <a:off x="5172204" y="4066640"/>
              <a:ext cx="589555" cy="7257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 Arrow 37"/>
            <p:cNvSpPr/>
            <p:nvPr/>
          </p:nvSpPr>
          <p:spPr>
            <a:xfrm rot="18378820">
              <a:off x="2968711" y="4041089"/>
              <a:ext cx="607592" cy="814649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4145" y="2667000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Hot air</a:t>
              </a:r>
              <a:endParaRPr lang="en-US" b="1" dirty="0"/>
            </a:p>
          </p:txBody>
        </p:sp>
        <p:sp>
          <p:nvSpPr>
            <p:cNvPr id="40" name="Up Arrow 39"/>
            <p:cNvSpPr/>
            <p:nvPr/>
          </p:nvSpPr>
          <p:spPr>
            <a:xfrm rot="10800000">
              <a:off x="457200" y="37338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72754" y="2618112"/>
              <a:ext cx="133562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00600" y="2895600"/>
            <a:ext cx="3429000" cy="1969532"/>
            <a:chOff x="-72754" y="2590800"/>
            <a:chExt cx="8494976" cy="3417332"/>
          </a:xfrm>
        </p:grpSpPr>
        <p:pic>
          <p:nvPicPr>
            <p:cNvPr id="44" name="Picture 12" descr="http://etc.usf.edu/clipart/63500/63526/63526_pan_l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4419600"/>
              <a:ext cx="2513402" cy="1371600"/>
            </a:xfrm>
            <a:prstGeom prst="rect">
              <a:avLst/>
            </a:prstGeom>
            <a:noFill/>
          </p:spPr>
        </p:pic>
        <p:sp>
          <p:nvSpPr>
            <p:cNvPr id="45" name="Up Arrow 44"/>
            <p:cNvSpPr/>
            <p:nvPr/>
          </p:nvSpPr>
          <p:spPr>
            <a:xfrm>
              <a:off x="4267200" y="3657600"/>
              <a:ext cx="533400" cy="6858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Up Arrow 45"/>
            <p:cNvSpPr/>
            <p:nvPr/>
          </p:nvSpPr>
          <p:spPr>
            <a:xfrm rot="5400000">
              <a:off x="6362700" y="3086100"/>
              <a:ext cx="685800" cy="9144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 rot="10800000">
              <a:off x="7772400" y="35814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Up Arrow 47"/>
            <p:cNvSpPr/>
            <p:nvPr/>
          </p:nvSpPr>
          <p:spPr>
            <a:xfrm rot="16200000">
              <a:off x="6438900" y="4914900"/>
              <a:ext cx="609600" cy="1143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86600" y="2590800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81800" y="5638800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Cold air</a:t>
              </a:r>
              <a:endParaRPr lang="en-US" b="1" dirty="0"/>
            </a:p>
          </p:txBody>
        </p:sp>
        <p:pic>
          <p:nvPicPr>
            <p:cNvPr id="51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5075" y="4419600"/>
              <a:ext cx="2828925" cy="1514475"/>
            </a:xfrm>
            <a:prstGeom prst="rect">
              <a:avLst/>
            </a:prstGeom>
            <a:noFill/>
          </p:spPr>
        </p:pic>
        <p:sp>
          <p:nvSpPr>
            <p:cNvPr id="52" name="Up Arrow 51"/>
            <p:cNvSpPr/>
            <p:nvPr/>
          </p:nvSpPr>
          <p:spPr>
            <a:xfrm rot="5400000" flipV="1">
              <a:off x="1866900" y="29337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Up Arrow 52"/>
            <p:cNvSpPr/>
            <p:nvPr/>
          </p:nvSpPr>
          <p:spPr>
            <a:xfrm rot="16200000" flipV="1">
              <a:off x="1085849" y="5048250"/>
              <a:ext cx="609601" cy="11810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Up Arrow 53"/>
            <p:cNvSpPr/>
            <p:nvPr/>
          </p:nvSpPr>
          <p:spPr>
            <a:xfrm rot="2488161">
              <a:off x="5172204" y="4066640"/>
              <a:ext cx="589555" cy="7257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Up Arrow 54"/>
            <p:cNvSpPr/>
            <p:nvPr/>
          </p:nvSpPr>
          <p:spPr>
            <a:xfrm rot="18378820">
              <a:off x="2968711" y="4041089"/>
              <a:ext cx="607592" cy="814649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44145" y="2667000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Hot air</a:t>
              </a:r>
              <a:endParaRPr lang="en-US" b="1" dirty="0"/>
            </a:p>
          </p:txBody>
        </p:sp>
        <p:sp>
          <p:nvSpPr>
            <p:cNvPr id="57" name="Up Arrow 56"/>
            <p:cNvSpPr/>
            <p:nvPr/>
          </p:nvSpPr>
          <p:spPr>
            <a:xfrm rot="10800000">
              <a:off x="457200" y="37338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72754" y="2618112"/>
              <a:ext cx="133562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743200" y="5867400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Cooking 2 pots separately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Revision: Trapping Heat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524000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Prevents convection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1981200"/>
            <a:ext cx="708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Convection is when hot air particles travel to cool areas</a:t>
            </a:r>
            <a:endParaRPr lang="en-US" sz="2000" b="1" dirty="0"/>
          </a:p>
        </p:txBody>
      </p:sp>
      <p:sp>
        <p:nvSpPr>
          <p:cNvPr id="26628" name="AutoShape 4" descr="data:image/jpg;base64,/9j/4AAQSkZJRgABAQAAAQABAAD/2wCEAAkGBhMQEBQUEBQVFRUWFRUWFRYXFBgVFRQUFxQWFBcXFRcYHSgeGBokGhQSHy8gJCcpLCwsFR4xNTAqNSYrLCkBCQoKDgwNFA8PFSkYFBguKSkpKSkpKSkpKSkpKSkpKSkpKSkpKSkpKSkpKSkpKSkpKSkpKSkpKSkpKSkpKSkpKf/AABEIAK8BHwMBIgACEQEDEQH/xAAcAAEAAgMBAQEAAAAAAAAAAAAABQYDBAcCAQj/xABFEAABAwEEBQkFBQYGAgMAAAABAAIDEQQFITEGEkFRYQcTIjJCcYGRoVJiscHRI3KCkqIUM0Oy4fBTY4PC0vEVcxYkRP/EABYBAQEBAAAAAAAAAAAAAAAAAAABAv/EABgRAQEBAQEAAAAAAAAAAAAAAAARASEx/9oADAMBAAIRAxEAPwDuKIiAiIgIiICIiAiIgIiICIiAiIgIiICIiAiIgIiICIiAiIgIiICIqTpbykx2asdmpLNkTnHGeJHWPAeJ2ILJfmkMFij15309loxe87mt29+Q2rlN86XWu85RFAHMZXoxxkgke1I8U+QHqtewXJabykM9oeQw5yv2j2Ym7u6gHorrd13shYY7M3Ub23nrOpte7+/BQUs6DW1vSaWl25s3T88PipnQ3T2aCbmLc5zmdIaz6mSJzQTQnMjAjHGtF9vbTOGz1bZ6TSe3/CaeHtnuw4qiTWyS02j/ABJpCTQYVo0k4DKgb6Ij9IIiKqIiICIiAiIgIiICIiAiIgIiICIiAiIgIiICIiAiIgIiIC17db44IzJM8MY3NxNB/U8FE6UaYwWBvTOtIRVsTT0jxd7LeJ8Krls9ptl8z49VpyxEMIPzp3k92QSelXKJLbHczYw5kbjq4V52WuzDFoO4YnbuX24tCWxUfawHPzbCMQN3OEZ/dGHepq47hjsopANeQjpzOGzaG+y3+8VFX7poyCrLLSSXIynFjT7ntHjl35LKJm9r2iszQ60uph0Im9YjZQdkcSuf6RaYSWgUJEcOyNpwP3jm8+nBQN5XuXOc5zi+Q5kmuPE/JSeivJ9a7zcHn7OHbK8YEf5Te36DirmCEjllneI7OxznONGtaKvd3AZLsfJvyafsJ/aLSQ60FpDWjFsIdnj2nkYVGAqQK1qrJovoZZruZSBnTIo+V2Mj+87B7ooFOqkEREUREQEREBERARF5klDRVxAG8mg8yg9Ioe1aYWKL95aoG8OdYT5A1UXLyp3Y3/8ASD92OR3wagtiKjS8st3DJ8ru6Fw/mosJ5bLv3Tn/AEh83oL+ioDeWy7904/0h8nLYh5Y7tdnJI3vhf8A7QUF3RVWHlQux2VqaPvMkb6uaApay6UWOX93aYHV2CVhPlWqCURfGuBxGIX1AREQEREBEWG12tkTHPkcGsaKucTQAIMyoemPKU2CsVkIfLiHSZsjPDY93oOOSr+lvKHLa3cxYw5sbjq1APOTVwoAMWtO7M7dy9XBoYyCklrAdJm2HNrdxk2E8Mu/ZKIy5dFpLW79otbnNjcalzjWSY+7XZx8uFzJjgh7MFnZ6/Nzj4+Kx3ve8dmbzlpNSepEOs7w7LeP/S5ppFpM+0O1pjRo6kbeq0cBtO8n+iiJbSTTN0wMcNYoNuPSk4vO73R41VTssU1rlENlY57jsaMabycmt4mimNE9B7Ter9b91ZwcZCMDvEY7buOQ9F3LR3Riz2CLm7MwNGGs44ved73bT6DYAtQUzQ7kdhg1ZLdSaXAiP+Cw8Qf3h78OG1dHa0AUGAGS+oiiIiAiIgIi17feMVnjMkz2xsbm5xDR67eCDYXl8gaCXEADEkmgA4lcs0k5b2NqywR65y52UEN72xjpHxLe5c/tlvvC8zWV8kja5E6kQ7mijfSqJXZ745VLvs1Rz3OuHZhHOfqwZ+pUm9OXaU1Fms7GDY6VxefytoB5lVqx6D7ZpPwsH+4/RSsd12Wz5tYDvd0neR+iHUVadPr1tR6M0oG6FvNgeLBXzKjn3DbLQay6zjvlkqf1ElWeTSCJuDQT3DVHr9FqSaSu7LAO8k/CiUiLi0Gl7T2N7qn6LaZoKO1KfBg+ZXp9+zHtAdzR81gdecp/iO86fBSjbboPFte8/lHyWQaEQ+1J5j6KMNrec3u/MfqvJmd7TvMpRKHQiH2pPMfReH6DRbJHj8p+SjhO72neZXptseMnu/MfqlGw/QUdmXzZ9CtSbQeXY6N3fUfELYbeso/iO8TX4rOy/wCUZkHvaPlRKIyG7LdZjWEys4xSEfylSVj5S70spo+Vzh7M0Yd+qgd6raj0lPaYPA0+K2mX5C8UfUcHNqPSqtIlbp5djgLVZu90Lv8AY/8A5K73LyjWC10Ec7WvPYk+zdXcNbAnuJXL5bhss4q1ra74zQ+Qw9FD23QdwxheHe64UPmMEOv0cCi/N926TXjdhAa+RrB2H9OI8ADgPwkFXywcucZhPPQFswHR1XViceJPSYOFD3oV0O/b/hsURkndQZNaMXPO5o2n0G1civa/LVfE4YwEMBq2MHoMGWvI7aeJ7gN+Oz2a03vOZZXdEdaQ/u4256sY+XiTtV3u672Qs5qzNo3tOPWed7iorUuO4Y7GKR/aTHB0lMt7YxsHHbt3DBf+kzLHVraSWjdm2Pi/eeHw2x+kWmTYgYrGauyfMNm8R/8ALy3jnr7Q+WQRwh0kjzQUGs5zjsG88URnve+XPeXyOL5HZ19O4bgFddBeSh05FovEEMzZAahzxsMm1rfdzO2mRsOgHJayyas9sAktGbW9ZkJ4e0/3shs3noSo8QwtY0NY0Na0ABoAAAGQAGAC9oiKIiICIiAiLmPKbym/s+tZbE77XKWUfwvcZ7+89nvyCY035T4bvrFEBNaPYB6Ee7nHDb7ox7s1x+1Wq23tLryvL6HM9GKPgxuQ8Md6zXFosZftbRXVOIaSdZ9cauOYB8yp22XsyEakQBIwAGDW99PgEqNewaLwQDWlo8jMuwaO5uXnVZrTpAxuEY1uOTfDaoS02x8hq813DYO4LCoNy03tK/N1BubgPqtNEUBERAREQEREBERAREQEREAGmIW/Zr7lZt1hudj65rQRBY4L7ikGrINWuYdi0+P1WjeWh8cg1oDqHdmw/Tw8lFLZsd4vi6pw9k4g+GzwVow3Zftsut+r2CamN/SifvLdx4jHepq+OUA2qPm4W8wylZG61XOO0F3scNu3ctiG1xWpmo9oqc2n4tP9lVW/tGnWer2VdHv2s4O4cVfR5sdmmtszYLKwuc7dhhtc49lo2n/pdx0H5PobtZrYSWhw6cpGW9sY7LfU7dgFb5Fb3snNOgawR2rFzyTUztBwLSdja01NmeNSuoIYIiIoiIgIiICIiCocpemX/jrL9mft5ati90U6UlPdqKcSOK49otcXOnnpqkVJaDjruri51cxXzK3eUC8HXhe74weix3MM4BhPOH83OHwCkb2tIgiayPCo1W8GgU+g8URrXvfObIzwc4fAfVQiIsgiIgIvhNM1H2i/ImZHWPu5eeSCRRV2bSJ5wYA39R+novUd3W2fJkpB39BvrQKwTr5Wt6xA7yB8VgfekQzkb4GvwWrBoFaHdcxt73Fx9B81vRcnftz/AJWfVysGs6/IR2v0u+i8G/4t7vylSzOTyLbLIe4NHyKyDk+g9qXzb/xSFQwv+He78pXpt9wntebXfRS55PoPal82/wDFYn8nkWyWQd4afokK0mXlEcpG+dPithjwciD3GvwWKXk7PYmH4mEfAlaE2gtpZ1dR33X0P6gEglkVdlgtkHWbKAN41m+eIXqDSRw67QeIwP0UgsCLRs18RPw1tU7nYeuS3lAREQGuoahWG6r1Eo5uWhcRTHJ42g8fiq8vrXUNRgRkgXtYX2C0Mns5LQHB0bhjqPGOqd4pXPMVC71odpM28LIyduDurI32JB1h3Ygjg4LlAaLZZi12ZFDweMQfgV75Fb5dDbZLM7qytNBuliqf5df8oWh29ERFEREBERAREQfmrRV3OW173ZkSP8XOx/mKkdIH1mpuaPXH5rRu6L9lvOSJ2FJJov1HV86N81J6RwUe12winiP6H0TUxEIiLIKMt9+NjqGdJ36R3nb4LTva9i483FWlaEjNxyo2mz4qcuDQgAB9qFTmI64D75293mtZggLNYbTbT0QS3eejG3xy+JVku/QCNuM7y8+y3ot88z6KStmkEcQ1YgHUwFMGN4CmfgoK13nJL13Gm4YN8gtRKsDJbJZcGBjSPYbrO8XZ+ZWvPpWOwwni409B9VXURErLpLMctVvc2vxqtZ97zHOR3gafBaaKjM62POb3n8R+qxmV28+ZXlER7EzvaPmV7bbZBk94/EfqsKIN1l8zD+I7xofitqLSeUdYNd4U+BUQiKssGlTT12EcQa/RZJLPY7V1msLjw1H+eBKqyKDfvLk+Gdnf+F/ycB8Qq+82ixu1ZGkDYHYtP3SMPIqfsd8yxZOqPZdiPDaPBTlnvWG0t5uVoxza7Fp7jv8AIpFqtWC9mS4dV3snb3Hat5aOkOhhirJZqloxLM3M4tPaHqOK1bnvfXoyQ9Lsn2uB4/FY3FTCIigmtGn4vHBp+IWpcbuav2HV22lo8JBQ/wA5Uho3BRrnHaQB3DP1PotLQqL9qvyJzchK+T8MbSQfMM81rB+hAiIiiIiAiIgIiIOJcs2jzoLWy1xghs1A4jszMGHm1oPexyw2W0Nttnrke17kg+XyK7Hf9xx22zvgmFWvGe1rhi1zdxBoV+e7VZbRc9rdHKO/2ZY6nVew+fcag7UR9ngLHFrhQj+/JRd92zm46DN2HcNp+Xirs+OK2Rh7D3O2g+y4fJc/0wsr4pGteKdE0Ow47D4BQTOhFxAN/aJBia83XJrRgX95xA4Dist8X2ZSWsNGfz9/DgpO2/Z2EBmXNxtw3ENB/viqsts6IiKoIiICIiAiIgIiICIiAiIgIiIJ+478NRHKa1wa45g7AfqoPTS4hC8TRCjXnpAYar86jcDQ+I4rwrHf/Tu5xfnzbHfiq0/33qLiGu61c7G123I94z+vipCxWMyvDW+J3DeorQywPma8AUaHCrjkMMe84DBXG02uGwxY5nEN7Tz8hxyCw0waQ3i2zWfUZg5w1WDaB2nf3tKsvIho2WMktjxTX+yi+4DV7hwLgB+Aqk6LaOTXzbKuqIwQZnjAMZsYz3jiB4kr9C2OyMhjbHG0NYxoa1oyDQKABUZkREUREQEREBERAVX5QdDxeVlLW0E0dXQu96mLCfZcMOBoditCIPytZLbLZJTSrHNJa9jhtBoWvbvBr3KfnvaG2xhsjQHZFjsjXax3/RxV75WOT7nwbZZW1laPtmAYyNA67RteBmNoG8Y8estm5w6oIDj1QcA7gDkDurmqy6Fd92CWzc2011W6hBPSoOqQduAHiFTbwu98DyyQEHZhSo3hervv20WOQVBwza+uI3V3K6waTWK3MDJqMd7MlBQ+4/L1B4Kjn6K43loKB0oXGmY7Q+vxVftFwTMybrD3TX0zREci9SRFpo4EHiKfFeVUEREBERAREQEREBEWSKzuf1Gl3cCfggxopWzaNzPzAb3mp8gpmLRqz2cB1slA90mhPcwdJRUFctzPtMlGglo6x+Vd5Vk0ksTBEI5SADQuaDQBrcQHHiQMOC1rbygRxN5uxRAAZOcNVveGDE95IVcFmtNtcXvJIJqXu6LB3f0Cit52k7YY+bszR94ijW7Oi3b3n1UXdt3zW60sjZV8sjqVONN7nHY0CpPALFPZ264jhrI4kCoHXccAGNGyviV3bk10CF3Q85MAbTIBr7ebbmI2nyJO0jcAh6sWjlwR2GzMghGDRi6mL3nrPdxJ8sBkFJoijQiIgIiICIiAiIgIiIC5Nyk8lpcXWqwNqTV0sLRmcy+Ib9pbtzGOB6yiD803dfjHtEVrAcMg8ipH3to7x4rZteiDXCsD6VxAd0mnucMfiupab8lkNuLpYCIbQcSafZyn/MAyPvDHeCuSWuzW265ObnY5grgHdKN/Fjhh5Gu8Iyxxfttj/dmRrR7J12eLcR5hb0GnrjhPCx/vMJjf45g+S27BpRFJQOPNu97Lwd9aLfnu+KUVexjq7aCv5hilGmzSayyCji5nCRmsPNlfgF95iyS9UxH7rg0+VQfRYJ9EYXdUvb3Go9fqtCbQx3YkB+80j4VVolH6MxHqlw7nVHqFrv0UGyQ+LQfmoo6L2hvV1fwvp8aL5/4+2ty53wkr/uSpEk7RQ7JB+U/VeDoq/wBtvkVo1tw/xvIlP2i3f535P6K0b40Vf7bfIr03RQ7ZB4N/qo7nLcf8b8pHyT9ktzs+d8X0+aUSzdFGjrSO8GgfVfTdNlj67x+KQD0FFD//ABu1P636pK/VZ4tDH9p7B3An6KVY3jeVii6oa48GF3q76rDLpk0YRxH8TqDyb9Vmh0OjHXe93dRo+akLPcUDMo2k73dI+qUivf8An7ZPhFrNH+U3V839b1X2zaJyvOtK4NrnU67z37PVW1zg0Y0aB3AD5BQl4aVxswi+0dvyaPHM+HmpRmhuWz2Zuu+hp2n4+Qyr4VUPeF7yWt4hs7XEOOq1rRV8h3UGzh5rauPRe23vJVoPNg0MrujEzeG+0eAqd9M12nQ/QOz3az7Ma8pFHzOA1jwaOw3gPElFQ3J1yaNsIE9po60kYDNsIIyadr6Zu8BtJvyIiiIiAiIgIiICIiAiIgIiICIiAte3XfHPGY5mNkY7NrmhwPgdvFbCIOZaQ8iMElXWKQwu9h9Xx9wPWb5u7lRLw0GvOwEkRvc0dqE86w8S0Yjxav0QiJH5os+l0rTSRrXUz7Dh37PRSln0shd1tZneKjzb9F3G9dHLNah/9iCOTi5gLh3OzHgVUrz5FbDLUxGWE+6/Xb5SVPqE4KXDekL+rIw/iAPkcVtDHJZbdyESj9xao3cJI3M9Wl3wUNPyQ3nF1Gsf/wCuYD+fVSCURVe1XBeUHXbI3/WYfg8qPfeFrbm9/m0pCrwiorb5tJNBI79K2YYrfKaNMhr/AJjB/uCRKuNFhmtjGdd7W97gFFQcmt6zCpjNDtfaGU9HkqWsXIZanU52aGP7uvIR6NHqkVHWjSiBmTi8+6PmaBRVr0xecImBvF3SPgMviul3ZyG2VmM8ssp3CkTfIVd+pXC59D7HY8bPZ42O9ums/wDO6rvVODh92aEXleJBLHtYe3NWOMDe1pFT+FpXRtG+RmywEPtTjaHjHVI1Ygfu5u/EacF0NEI8RRNY0NaA1oFAAKADcAMgvaIiiIiAiIgIiICIiAiIgIiIP//Z"/>
          <p:cNvSpPr>
            <a:spLocks noChangeAspect="1" noChangeArrowheads="1"/>
          </p:cNvSpPr>
          <p:nvPr/>
        </p:nvSpPr>
        <p:spPr bwMode="auto">
          <a:xfrm>
            <a:off x="76200" y="-811213"/>
            <a:ext cx="2733675" cy="1666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Frying Pa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4475" y="-26046113"/>
            <a:ext cx="2857500" cy="1743075"/>
          </a:xfrm>
          <a:prstGeom prst="rect">
            <a:avLst/>
          </a:prstGeom>
          <a:noFill/>
        </p:spPr>
      </p:pic>
      <p:grpSp>
        <p:nvGrpSpPr>
          <p:cNvPr id="2" name="Group 41"/>
          <p:cNvGrpSpPr/>
          <p:nvPr/>
        </p:nvGrpSpPr>
        <p:grpSpPr>
          <a:xfrm>
            <a:off x="304800" y="2819400"/>
            <a:ext cx="6797040" cy="2590799"/>
            <a:chOff x="-72754" y="2590800"/>
            <a:chExt cx="10524316" cy="3417332"/>
          </a:xfrm>
        </p:grpSpPr>
        <p:pic>
          <p:nvPicPr>
            <p:cNvPr id="18" name="Picture 12" descr="http://etc.usf.edu/clipart/63500/63526/63526_pan_l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4419600"/>
              <a:ext cx="2513402" cy="1371600"/>
            </a:xfrm>
            <a:prstGeom prst="rect">
              <a:avLst/>
            </a:prstGeom>
            <a:noFill/>
          </p:spPr>
        </p:pic>
        <p:sp>
          <p:nvSpPr>
            <p:cNvPr id="19" name="Up Arrow 18"/>
            <p:cNvSpPr/>
            <p:nvPr/>
          </p:nvSpPr>
          <p:spPr>
            <a:xfrm>
              <a:off x="5000627" y="3394878"/>
              <a:ext cx="651384" cy="804078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rot="5400000">
              <a:off x="8392042" y="3086100"/>
              <a:ext cx="685800" cy="9143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 rot="10800000">
              <a:off x="9801742" y="3581401"/>
              <a:ext cx="609598" cy="990601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 rot="16200000">
              <a:off x="8468243" y="4914901"/>
              <a:ext cx="609600" cy="11429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15942" y="2590800"/>
              <a:ext cx="133562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11143" y="5638799"/>
              <a:ext cx="112883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Cold air</a:t>
              </a:r>
              <a:endParaRPr lang="en-US" b="1" dirty="0"/>
            </a:p>
          </p:txBody>
        </p:sp>
        <p:pic>
          <p:nvPicPr>
            <p:cNvPr id="34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5075" y="4419600"/>
              <a:ext cx="2828925" cy="1514475"/>
            </a:xfrm>
            <a:prstGeom prst="rect">
              <a:avLst/>
            </a:prstGeom>
            <a:noFill/>
          </p:spPr>
        </p:pic>
        <p:sp>
          <p:nvSpPr>
            <p:cNvPr id="35" name="Up Arrow 34"/>
            <p:cNvSpPr/>
            <p:nvPr/>
          </p:nvSpPr>
          <p:spPr>
            <a:xfrm rot="5400000" flipV="1">
              <a:off x="1866900" y="29337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Up Arrow 35"/>
            <p:cNvSpPr/>
            <p:nvPr/>
          </p:nvSpPr>
          <p:spPr>
            <a:xfrm rot="16200000" flipV="1">
              <a:off x="1085849" y="5048250"/>
              <a:ext cx="609601" cy="11810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 Arrow 36"/>
            <p:cNvSpPr/>
            <p:nvPr/>
          </p:nvSpPr>
          <p:spPr>
            <a:xfrm rot="2488161">
              <a:off x="6504914" y="3609326"/>
              <a:ext cx="736784" cy="749025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 Arrow 37"/>
            <p:cNvSpPr/>
            <p:nvPr/>
          </p:nvSpPr>
          <p:spPr>
            <a:xfrm rot="18378820">
              <a:off x="3584440" y="3638860"/>
              <a:ext cx="607592" cy="814647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4145" y="2667000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Hot air</a:t>
              </a:r>
              <a:endParaRPr lang="en-US" b="1" dirty="0"/>
            </a:p>
          </p:txBody>
        </p:sp>
        <p:sp>
          <p:nvSpPr>
            <p:cNvPr id="40" name="Up Arrow 39"/>
            <p:cNvSpPr/>
            <p:nvPr/>
          </p:nvSpPr>
          <p:spPr>
            <a:xfrm rot="10800000">
              <a:off x="457200" y="3733800"/>
              <a:ext cx="609600" cy="990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72754" y="2618112"/>
              <a:ext cx="133562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Warm air</a:t>
              </a:r>
              <a:endParaRPr lang="en-US" b="1" dirty="0"/>
            </a:p>
          </p:txBody>
        </p:sp>
      </p:grpSp>
      <p:pic>
        <p:nvPicPr>
          <p:cNvPr id="42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10000" y="4191000"/>
            <a:ext cx="1828800" cy="1148177"/>
          </a:xfrm>
          <a:prstGeom prst="rect">
            <a:avLst/>
          </a:prstGeom>
          <a:noFill/>
        </p:spPr>
      </p:pic>
      <p:sp>
        <p:nvSpPr>
          <p:cNvPr id="43" name="Up Arrow 42"/>
          <p:cNvSpPr/>
          <p:nvPr/>
        </p:nvSpPr>
        <p:spPr>
          <a:xfrm rot="15958160">
            <a:off x="3553487" y="4328572"/>
            <a:ext cx="460637" cy="52613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 rot="5400000">
            <a:off x="3690348" y="4767852"/>
            <a:ext cx="460637" cy="52613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8600" y="6096000"/>
            <a:ext cx="867897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40% less fuel needed when pots are cooked beside one another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0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Exercise on using a pot lid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239000" cy="430887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Rupal</a:t>
            </a:r>
            <a:r>
              <a:rPr lang="en-US" sz="2200" dirty="0" smtClean="0"/>
              <a:t> cooks for her family every day of the week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7239000" cy="430887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She uses 8kg of wood per day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7239000" cy="4308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much wood does she use in a week?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72390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weight of wood used per week</a:t>
            </a:r>
          </a:p>
          <a:p>
            <a:r>
              <a:rPr lang="en-US" sz="2200" dirty="0" smtClean="0"/>
              <a:t>=7 days x 8kg per day</a:t>
            </a:r>
          </a:p>
          <a:p>
            <a:r>
              <a:rPr lang="en-US" sz="2200" dirty="0" smtClean="0"/>
              <a:t>=56 kg per week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95800"/>
            <a:ext cx="7239000" cy="76944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She starts putting a lid on the pot so she uses 40% less fuel.  How much fuel does she now use in a week?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Exercise on using a pot lid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46482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weight of wood used per week</a:t>
            </a:r>
          </a:p>
          <a:p>
            <a:r>
              <a:rPr lang="en-US" sz="2200" dirty="0" smtClean="0"/>
              <a:t>=7 days x 8kg per day</a:t>
            </a:r>
          </a:p>
          <a:p>
            <a:r>
              <a:rPr lang="en-US" sz="2200" dirty="0" smtClean="0"/>
              <a:t>=56 kg per week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4114800" cy="14465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40% saved so still uses </a:t>
            </a:r>
          </a:p>
          <a:p>
            <a:r>
              <a:rPr lang="en-US" sz="2200" dirty="0" smtClean="0"/>
              <a:t>100%-40%= 60% of total fuel</a:t>
            </a:r>
          </a:p>
          <a:p>
            <a:r>
              <a:rPr lang="en-US" sz="2200" dirty="0" smtClean="0"/>
              <a:t>60%=</a:t>
            </a:r>
            <a:r>
              <a:rPr lang="en-US" sz="2200" u="sng" dirty="0" smtClean="0"/>
              <a:t>  60   </a:t>
            </a:r>
          </a:p>
          <a:p>
            <a:r>
              <a:rPr lang="en-US" sz="2200" dirty="0" smtClean="0"/>
              <a:t>            100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267200" y="1371600"/>
          <a:ext cx="48768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4114800"/>
            <a:ext cx="55626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 we want to find 56 kg per week x </a:t>
            </a:r>
            <a:r>
              <a:rPr lang="en-US" sz="2200" u="sng" dirty="0" smtClean="0"/>
              <a:t>60 </a:t>
            </a:r>
            <a:r>
              <a:rPr lang="en-US" sz="2200" dirty="0" smtClean="0"/>
              <a:t> </a:t>
            </a:r>
            <a:endParaRPr lang="en-US" sz="2200" u="sng" dirty="0" smtClean="0"/>
          </a:p>
          <a:p>
            <a:r>
              <a:rPr lang="en-US" sz="2200" dirty="0" smtClean="0"/>
              <a:t>                                                                  100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486400"/>
            <a:ext cx="3505200" cy="110799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using a lid </a:t>
            </a:r>
            <a:r>
              <a:rPr lang="en-US" sz="2200" dirty="0" err="1" smtClean="0"/>
              <a:t>Rupal</a:t>
            </a:r>
            <a:r>
              <a:rPr lang="en-US" sz="2200" dirty="0" smtClean="0"/>
              <a:t> has reduced her fuel use from 56kg to 33.6 kg a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4800600" cy="76944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56 x </a:t>
            </a:r>
            <a:r>
              <a:rPr lang="en-US" sz="2200" u="sng" dirty="0" smtClean="0"/>
              <a:t>60</a:t>
            </a:r>
            <a:r>
              <a:rPr lang="en-US" sz="2200" dirty="0" smtClean="0"/>
              <a:t> =</a:t>
            </a:r>
            <a:r>
              <a:rPr lang="en-US" sz="2200" u="sng" dirty="0" smtClean="0"/>
              <a:t>3360 </a:t>
            </a:r>
            <a:r>
              <a:rPr lang="en-US" sz="2200" dirty="0" smtClean="0"/>
              <a:t>= 33.6 kg per week</a:t>
            </a:r>
          </a:p>
          <a:p>
            <a:r>
              <a:rPr lang="en-US" sz="2200" dirty="0" smtClean="0"/>
              <a:t>        100   100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P spid="7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1045</TotalTime>
  <Words>2254</Words>
  <Application>Microsoft Office PowerPoint</Application>
  <PresentationFormat>On-screen Show (4:3)</PresentationFormat>
  <Paragraphs>366</Paragraphs>
  <Slides>39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Urban</vt:lpstr>
      <vt:lpstr>Cooking Stoves</vt:lpstr>
      <vt:lpstr>Why is it important to cook food?</vt:lpstr>
      <vt:lpstr>Fuels</vt:lpstr>
      <vt:lpstr>Standard approaches to conserving cooking fuel </vt:lpstr>
      <vt:lpstr>Revision: Trapping Heat</vt:lpstr>
      <vt:lpstr>Revision: Trapping Heat</vt:lpstr>
      <vt:lpstr>Revision: Trapping Heat</vt:lpstr>
      <vt:lpstr>Exercise on using a pot lid</vt:lpstr>
      <vt:lpstr>Exercise on using a pot lid</vt:lpstr>
      <vt:lpstr>Traditional stone cooking fire-Problems? </vt:lpstr>
      <vt:lpstr>Traditional Urban Chulha</vt:lpstr>
      <vt:lpstr>Problems with Traditional Chulha: Smoke</vt:lpstr>
      <vt:lpstr>Problems with using wood as a fuel: Time &amp; Money</vt:lpstr>
      <vt:lpstr>Problems with using wood as a fuel: Deforestation</vt:lpstr>
      <vt:lpstr>A better cook stove needs to:</vt:lpstr>
      <vt:lpstr>Bharatlaxmi stove </vt:lpstr>
      <vt:lpstr>The Smokeless Chulha</vt:lpstr>
      <vt:lpstr>Smokeless Chulha at Vigyan Ashram</vt:lpstr>
      <vt:lpstr>Smokeless Chulha at Vigyan Ashram</vt:lpstr>
      <vt:lpstr>Materials needed for Smokeless Chulah construction</vt:lpstr>
      <vt:lpstr>Laxmi Stove</vt:lpstr>
      <vt:lpstr>An Improved Sampoorna Smokeless Chulha from Philips</vt:lpstr>
      <vt:lpstr>This smokeless chulha was constructed but can you see anything wrong?</vt:lpstr>
      <vt:lpstr>Now popular in urban areas too!</vt:lpstr>
      <vt:lpstr>Case Study of Good Use</vt:lpstr>
      <vt:lpstr>Benefits of Smokeless Chulha</vt:lpstr>
      <vt:lpstr>But some people don’t want them</vt:lpstr>
      <vt:lpstr>Other types of stove….</vt:lpstr>
      <vt:lpstr>Sarai Cooking System </vt:lpstr>
      <vt:lpstr>Sampada Gasifier Stove </vt:lpstr>
      <vt:lpstr>Sampada Gasifier Stove Excersise </vt:lpstr>
      <vt:lpstr>Sampada Gasifier Stove Exercise </vt:lpstr>
      <vt:lpstr>Kerosene Burners or Primus stove </vt:lpstr>
      <vt:lpstr>Kerosene Burners or Primus stove Exercise  </vt:lpstr>
      <vt:lpstr>Kerosene Burners or Primus stove Exercise  </vt:lpstr>
      <vt:lpstr>Kerosene Burners or Primus stove Exercise </vt:lpstr>
      <vt:lpstr>Kerosene Burners or Primus stove Exercise </vt:lpstr>
      <vt:lpstr>Gas Cooking Stove</vt:lpstr>
      <vt:lpstr>Class Stove Exercise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Stoves</dc:title>
  <dc:creator/>
  <cp:lastModifiedBy>VASUZ</cp:lastModifiedBy>
  <cp:revision>275</cp:revision>
  <dcterms:created xsi:type="dcterms:W3CDTF">2006-08-16T00:00:00Z</dcterms:created>
  <dcterms:modified xsi:type="dcterms:W3CDTF">2011-12-25T08:05:16Z</dcterms:modified>
</cp:coreProperties>
</file>