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3"/>
  </p:notesMasterIdLst>
  <p:sldIdLst>
    <p:sldId id="385" r:id="rId2"/>
    <p:sldId id="386" r:id="rId3"/>
    <p:sldId id="388" r:id="rId4"/>
    <p:sldId id="390" r:id="rId5"/>
    <p:sldId id="391" r:id="rId6"/>
    <p:sldId id="389" r:id="rId7"/>
    <p:sldId id="394" r:id="rId8"/>
    <p:sldId id="392" r:id="rId9"/>
    <p:sldId id="396" r:id="rId10"/>
    <p:sldId id="395" r:id="rId11"/>
    <p:sldId id="39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82" autoAdjust="0"/>
    <p:restoredTop sz="92051" autoAdjust="0"/>
  </p:normalViewPr>
  <p:slideViewPr>
    <p:cSldViewPr>
      <p:cViewPr>
        <p:scale>
          <a:sx n="67" d="100"/>
          <a:sy n="67" d="100"/>
        </p:scale>
        <p:origin x="-117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149EBB-DA85-4D95-803F-8287BA2E4623}" type="datetimeFigureOut">
              <a:rPr lang="en-GB" smtClean="0"/>
              <a:pPr/>
              <a:t>08/12/2014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1D43B-2571-4753-802D-078679FDC5C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CD559B32-9671-40EE-BC95-3A5BA29956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CD559B32-9671-40EE-BC95-3A5BA29956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A6360-25CB-4A72-AC7A-EE6E55513C17}" type="datetimeFigureOut">
              <a:rPr lang="en-GB" smtClean="0"/>
              <a:pPr/>
              <a:t>08/12/2014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A6360-25CB-4A72-AC7A-EE6E55513C17}" type="datetimeFigureOut">
              <a:rPr lang="en-GB" smtClean="0"/>
              <a:pPr/>
              <a:t>08/12/2014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GB"/>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CD559B32-9671-40EE-BC95-3A5BA29956CE}" type="slidenum">
              <a:rPr lang="en-GB" smtClean="0"/>
              <a:pPr/>
              <a:t>‹#›</a:t>
            </a:fld>
            <a:endParaRPr lang="en-GB"/>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Grey Water - 2</a:t>
            </a:r>
            <a:endParaRPr lang="en-IN" dirty="0"/>
          </a:p>
        </p:txBody>
      </p:sp>
      <p:sp>
        <p:nvSpPr>
          <p:cNvPr id="3" name="Subtitle 2"/>
          <p:cNvSpPr>
            <a:spLocks noGrp="1"/>
          </p:cNvSpPr>
          <p:nvPr>
            <p:ph type="subTitle" idx="1"/>
          </p:nvPr>
        </p:nvSpPr>
        <p:spPr/>
        <p:txBody>
          <a:bodyPr/>
          <a:lstStyle/>
          <a:p>
            <a:endParaRPr lang="en-IN"/>
          </a:p>
        </p:txBody>
      </p:sp>
      <p:sp>
        <p:nvSpPr>
          <p:cNvPr id="4"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492896"/>
            <a:ext cx="8064896" cy="2404864"/>
          </a:xfrm>
        </p:spPr>
        <p:txBody>
          <a:bodyPr>
            <a:noAutofit/>
          </a:bodyPr>
          <a:lstStyle/>
          <a:p>
            <a:r>
              <a:rPr lang="en-IN" sz="2400" b="1" dirty="0" smtClean="0">
                <a:solidFill>
                  <a:schemeClr val="tx1"/>
                </a:solidFill>
              </a:rPr>
              <a:t>STAGE THREE: SECONDARY TREATMENT</a:t>
            </a:r>
            <a:r>
              <a:rPr lang="en-IN" sz="2400" dirty="0" smtClean="0">
                <a:solidFill>
                  <a:schemeClr val="tx1"/>
                </a:solidFill>
              </a:rPr>
              <a:t/>
            </a:r>
            <a:br>
              <a:rPr lang="en-IN" sz="2400" dirty="0" smtClean="0">
                <a:solidFill>
                  <a:schemeClr val="tx1"/>
                </a:solidFill>
              </a:rPr>
            </a:br>
            <a:r>
              <a:rPr lang="en-IN" sz="2400" dirty="0" smtClean="0">
                <a:solidFill>
                  <a:schemeClr val="tx1"/>
                </a:solidFill>
              </a:rPr>
              <a:t>The water, at this stage is put into large rectangular tanks. These are called aeration lanes. Air is pumped into the water to encourage bacteria to breakdown the tiny bits of sludge that escaped the sludge scrapping process.</a:t>
            </a:r>
            <a:br>
              <a:rPr lang="en-IN" sz="2400" dirty="0" smtClean="0">
                <a:solidFill>
                  <a:schemeClr val="tx1"/>
                </a:solidFill>
              </a:rPr>
            </a:br>
            <a:r>
              <a:rPr lang="en-IN" sz="2400" dirty="0" smtClean="0">
                <a:solidFill>
                  <a:schemeClr val="tx1"/>
                </a:solidFill>
              </a:rPr>
              <a:t/>
            </a:r>
            <a:br>
              <a:rPr lang="en-IN" sz="2400" dirty="0" smtClean="0">
                <a:solidFill>
                  <a:schemeClr val="tx1"/>
                </a:solidFill>
              </a:rPr>
            </a:br>
            <a:endParaRPr lang="en-IN" sz="2400" dirty="0" smtClean="0">
              <a:solidFill>
                <a:schemeClr val="tx1"/>
              </a:solidFill>
            </a:endParaRPr>
          </a:p>
          <a:p>
            <a:endParaRPr lang="en-IN" sz="2400" dirty="0" smtClean="0">
              <a:solidFill>
                <a:schemeClr val="tx1"/>
              </a:solidFill>
            </a:endParaRPr>
          </a:p>
        </p:txBody>
      </p:sp>
      <p:sp>
        <p:nvSpPr>
          <p:cNvPr id="4" name="Title 1"/>
          <p:cNvSpPr>
            <a:spLocks noGrp="1"/>
          </p:cNvSpPr>
          <p:nvPr>
            <p:ph type="title"/>
          </p:nvPr>
        </p:nvSpPr>
        <p:spPr>
          <a:xfrm>
            <a:off x="2339752" y="188640"/>
            <a:ext cx="6480720" cy="1143000"/>
          </a:xfrm>
        </p:spPr>
        <p:txBody>
          <a:bodyPr/>
          <a:lstStyle/>
          <a:p>
            <a:r>
              <a:rPr lang="en-IN" dirty="0" smtClean="0"/>
              <a:t>Basic  Grey Water  Treatment</a:t>
            </a:r>
            <a:endParaRPr lang="en-IN" dirty="0"/>
          </a:p>
        </p:txBody>
      </p:sp>
      <p:sp>
        <p:nvSpPr>
          <p:cNvPr id="5"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4840" y="1772816"/>
            <a:ext cx="8397640" cy="4464496"/>
          </a:xfrm>
        </p:spPr>
        <p:txBody>
          <a:bodyPr>
            <a:noAutofit/>
          </a:bodyPr>
          <a:lstStyle/>
          <a:p>
            <a:r>
              <a:rPr lang="en-IN" sz="2000" b="1" dirty="0" smtClean="0">
                <a:solidFill>
                  <a:schemeClr val="tx1"/>
                </a:solidFill>
              </a:rPr>
              <a:t>STAGE FOUR: FINAL TREATMENT</a:t>
            </a:r>
            <a:r>
              <a:rPr lang="en-IN" sz="2000" dirty="0" smtClean="0">
                <a:solidFill>
                  <a:schemeClr val="tx1"/>
                </a:solidFill>
              </a:rPr>
              <a:t/>
            </a:r>
            <a:br>
              <a:rPr lang="en-IN" sz="2000" dirty="0" smtClean="0">
                <a:solidFill>
                  <a:schemeClr val="tx1"/>
                </a:solidFill>
              </a:rPr>
            </a:br>
            <a:r>
              <a:rPr lang="en-IN" sz="2000" dirty="0" smtClean="0">
                <a:solidFill>
                  <a:schemeClr val="tx1"/>
                </a:solidFill>
              </a:rPr>
              <a:t>Next the ‘almost’ treated wastewater is passed through a settlement tank. Here, more sludge is formed at the bottom of the tank from the settling of the bacterial action. Again, the sludge is scrapped and collected for treatment. The water at this stage is almost free from harmless substances and chemicals. The water is allowed to flow over a wall where it is filtered through a bed of sand to remove any additional particles. </a:t>
            </a:r>
            <a:br>
              <a:rPr lang="en-IN" sz="2000" dirty="0" smtClean="0">
                <a:solidFill>
                  <a:schemeClr val="tx1"/>
                </a:solidFill>
              </a:rPr>
            </a:br>
            <a:r>
              <a:rPr lang="en-IN" sz="2000" dirty="0" smtClean="0">
                <a:solidFill>
                  <a:schemeClr val="tx1"/>
                </a:solidFill>
              </a:rPr>
              <a:t/>
            </a:r>
            <a:br>
              <a:rPr lang="en-IN" sz="2000" dirty="0" smtClean="0">
                <a:solidFill>
                  <a:schemeClr val="tx1"/>
                </a:solidFill>
              </a:rPr>
            </a:br>
            <a:r>
              <a:rPr lang="en-IN" sz="2000" dirty="0" smtClean="0">
                <a:solidFill>
                  <a:schemeClr val="tx1"/>
                </a:solidFill>
              </a:rPr>
              <a:t> </a:t>
            </a:r>
            <a:br>
              <a:rPr lang="en-IN" sz="2000" dirty="0" smtClean="0">
                <a:solidFill>
                  <a:schemeClr val="tx1"/>
                </a:solidFill>
              </a:rPr>
            </a:br>
            <a:r>
              <a:rPr lang="en-IN" sz="2000" dirty="0" smtClean="0">
                <a:solidFill>
                  <a:schemeClr val="tx1"/>
                </a:solidFill>
              </a:rPr>
              <a:t/>
            </a:r>
            <a:br>
              <a:rPr lang="en-IN" sz="2000" dirty="0" smtClean="0">
                <a:solidFill>
                  <a:schemeClr val="tx1"/>
                </a:solidFill>
              </a:rPr>
            </a:br>
            <a:r>
              <a:rPr lang="en-IN" sz="2000" b="1" i="1" dirty="0" smtClean="0">
                <a:solidFill>
                  <a:schemeClr val="tx1"/>
                </a:solidFill>
              </a:rPr>
              <a:t>Note :</a:t>
            </a:r>
            <a:r>
              <a:rPr lang="en-IN" sz="2000" i="1" dirty="0" smtClean="0">
                <a:solidFill>
                  <a:schemeClr val="tx1"/>
                </a:solidFill>
              </a:rPr>
              <a:t>This description is not a standard for all treatment plants, but the principle is similar. </a:t>
            </a:r>
            <a:endParaRPr lang="en-IN" sz="2000" i="1" dirty="0"/>
          </a:p>
        </p:txBody>
      </p:sp>
      <p:sp>
        <p:nvSpPr>
          <p:cNvPr id="4" name="Title 1"/>
          <p:cNvSpPr>
            <a:spLocks noGrp="1"/>
          </p:cNvSpPr>
          <p:nvPr>
            <p:ph type="title"/>
          </p:nvPr>
        </p:nvSpPr>
        <p:spPr>
          <a:xfrm>
            <a:off x="2339752" y="188640"/>
            <a:ext cx="6480720" cy="1143000"/>
          </a:xfrm>
        </p:spPr>
        <p:txBody>
          <a:bodyPr/>
          <a:lstStyle/>
          <a:p>
            <a:r>
              <a:rPr lang="en-IN" dirty="0" smtClean="0"/>
              <a:t>Basic  Grey Water  Treatment</a:t>
            </a:r>
            <a:endParaRPr lang="en-IN" dirty="0"/>
          </a:p>
        </p:txBody>
      </p:sp>
      <p:sp>
        <p:nvSpPr>
          <p:cNvPr id="5"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Presentation Scope</a:t>
            </a:r>
            <a:endParaRPr lang="en-IN" dirty="0"/>
          </a:p>
        </p:txBody>
      </p:sp>
      <p:sp>
        <p:nvSpPr>
          <p:cNvPr id="3" name="Content Placeholder 2"/>
          <p:cNvSpPr>
            <a:spLocks noGrp="1"/>
          </p:cNvSpPr>
          <p:nvPr>
            <p:ph idx="1"/>
          </p:nvPr>
        </p:nvSpPr>
        <p:spPr/>
        <p:txBody>
          <a:bodyPr/>
          <a:lstStyle/>
          <a:p>
            <a:r>
              <a:rPr lang="en-IN" dirty="0" smtClean="0"/>
              <a:t>In this presentation you will learn:</a:t>
            </a:r>
          </a:p>
          <a:p>
            <a:pPr lvl="1"/>
            <a:r>
              <a:rPr lang="en-IN" dirty="0" err="1" smtClean="0">
                <a:solidFill>
                  <a:schemeClr val="tx1">
                    <a:lumMod val="65000"/>
                    <a:lumOff val="35000"/>
                  </a:schemeClr>
                </a:solidFill>
              </a:rPr>
              <a:t>Greywater</a:t>
            </a:r>
            <a:r>
              <a:rPr lang="en-IN" dirty="0" smtClean="0">
                <a:solidFill>
                  <a:schemeClr val="tx1">
                    <a:lumMod val="65000"/>
                    <a:lumOff val="35000"/>
                  </a:schemeClr>
                </a:solidFill>
              </a:rPr>
              <a:t> composition</a:t>
            </a:r>
          </a:p>
          <a:p>
            <a:pPr lvl="1"/>
            <a:r>
              <a:rPr lang="en-IN" dirty="0" err="1" smtClean="0">
                <a:solidFill>
                  <a:schemeClr val="tx1">
                    <a:lumMod val="65000"/>
                    <a:lumOff val="35000"/>
                  </a:schemeClr>
                </a:solidFill>
              </a:rPr>
              <a:t>Greywater</a:t>
            </a:r>
            <a:r>
              <a:rPr lang="en-IN" dirty="0" smtClean="0">
                <a:solidFill>
                  <a:schemeClr val="tx1">
                    <a:lumMod val="65000"/>
                    <a:lumOff val="35000"/>
                  </a:schemeClr>
                </a:solidFill>
              </a:rPr>
              <a:t> treatment</a:t>
            </a:r>
          </a:p>
        </p:txBody>
      </p:sp>
      <p:sp>
        <p:nvSpPr>
          <p:cNvPr id="4"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Water classification</a:t>
            </a:r>
            <a:endParaRPr lang="en-IN"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75510" y="1556792"/>
            <a:ext cx="8868490" cy="4320480"/>
          </a:xfrm>
          <a:prstGeom prst="rect">
            <a:avLst/>
          </a:prstGeom>
          <a:noFill/>
          <a:ln w="9525">
            <a:noFill/>
            <a:miter lim="800000"/>
            <a:headEnd/>
            <a:tailEnd/>
          </a:ln>
        </p:spPr>
      </p:pic>
      <p:sp>
        <p:nvSpPr>
          <p:cNvPr id="4"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Grey Water</a:t>
            </a:r>
            <a:endParaRPr lang="en-IN"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611560" y="1700808"/>
            <a:ext cx="7715250" cy="981075"/>
          </a:xfrm>
          <a:prstGeom prst="rect">
            <a:avLst/>
          </a:prstGeom>
          <a:noFill/>
          <a:ln w="9525">
            <a:noFill/>
            <a:miter lim="800000"/>
            <a:headEnd/>
            <a:tailEnd/>
          </a:ln>
        </p:spPr>
      </p:pic>
      <p:pic>
        <p:nvPicPr>
          <p:cNvPr id="5" name="Picture 13" descr="MCj03511810000[1]"/>
          <p:cNvPicPr>
            <a:picLocks noChangeAspect="1" noChangeArrowheads="1"/>
          </p:cNvPicPr>
          <p:nvPr/>
        </p:nvPicPr>
        <p:blipFill>
          <a:blip r:embed="rId3" cstate="print"/>
          <a:srcRect/>
          <a:stretch>
            <a:fillRect/>
          </a:stretch>
        </p:blipFill>
        <p:spPr bwMode="auto">
          <a:xfrm>
            <a:off x="3419872" y="3645024"/>
            <a:ext cx="1152128" cy="2465018"/>
          </a:xfrm>
          <a:prstGeom prst="rect">
            <a:avLst/>
          </a:prstGeom>
          <a:noFill/>
        </p:spPr>
      </p:pic>
      <p:pic>
        <p:nvPicPr>
          <p:cNvPr id="6" name="Picture 17" descr="MCj02904520000[1]"/>
          <p:cNvPicPr>
            <a:picLocks noChangeAspect="1" noChangeArrowheads="1"/>
          </p:cNvPicPr>
          <p:nvPr/>
        </p:nvPicPr>
        <p:blipFill>
          <a:blip r:embed="rId4" cstate="print"/>
          <a:srcRect/>
          <a:stretch>
            <a:fillRect/>
          </a:stretch>
        </p:blipFill>
        <p:spPr bwMode="auto">
          <a:xfrm>
            <a:off x="5436096" y="3717032"/>
            <a:ext cx="1656184" cy="1915586"/>
          </a:xfrm>
          <a:prstGeom prst="rect">
            <a:avLst/>
          </a:prstGeom>
          <a:noFill/>
        </p:spPr>
      </p:pic>
      <p:pic>
        <p:nvPicPr>
          <p:cNvPr id="7" name="Picture 14" descr="MCj02342890000[1]"/>
          <p:cNvPicPr>
            <a:picLocks noChangeAspect="1" noChangeArrowheads="1"/>
          </p:cNvPicPr>
          <p:nvPr/>
        </p:nvPicPr>
        <p:blipFill>
          <a:blip r:embed="rId5" cstate="print"/>
          <a:srcRect/>
          <a:stretch>
            <a:fillRect/>
          </a:stretch>
        </p:blipFill>
        <p:spPr bwMode="auto">
          <a:xfrm rot="21370591" flipH="1">
            <a:off x="450752" y="3722244"/>
            <a:ext cx="2373966" cy="1735318"/>
          </a:xfrm>
          <a:prstGeom prst="rect">
            <a:avLst/>
          </a:prstGeom>
          <a:noFill/>
        </p:spPr>
      </p:pic>
      <p:sp>
        <p:nvSpPr>
          <p:cNvPr id="8" name="TextBox 7"/>
          <p:cNvSpPr txBox="1"/>
          <p:nvPr/>
        </p:nvSpPr>
        <p:spPr>
          <a:xfrm>
            <a:off x="1691680" y="2852936"/>
            <a:ext cx="3744416" cy="461665"/>
          </a:xfrm>
          <a:prstGeom prst="rect">
            <a:avLst/>
          </a:prstGeom>
          <a:noFill/>
        </p:spPr>
        <p:txBody>
          <a:bodyPr wrap="square" rtlCol="0">
            <a:spAutoFit/>
          </a:bodyPr>
          <a:lstStyle/>
          <a:p>
            <a:r>
              <a:rPr lang="en-IN" sz="2400" b="1" i="1" dirty="0" smtClean="0"/>
              <a:t>Grey water sources :</a:t>
            </a:r>
            <a:endParaRPr lang="en-IN" sz="2400" b="1" i="1" dirty="0"/>
          </a:p>
        </p:txBody>
      </p:sp>
      <p:sp>
        <p:nvSpPr>
          <p:cNvPr id="9"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par>
                                <p:cTn id="13" presetID="5" presetClass="entr" presetSubtype="1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heckerboard(across)">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Grey water composition</a:t>
            </a:r>
            <a:endParaRPr lang="en-IN" dirty="0"/>
          </a:p>
        </p:txBody>
      </p:sp>
      <p:graphicFrame>
        <p:nvGraphicFramePr>
          <p:cNvPr id="5" name="Table 4"/>
          <p:cNvGraphicFramePr>
            <a:graphicFrameLocks noGrp="1"/>
          </p:cNvGraphicFramePr>
          <p:nvPr/>
        </p:nvGraphicFramePr>
        <p:xfrm>
          <a:off x="395536" y="1628801"/>
          <a:ext cx="8496944" cy="4608511"/>
        </p:xfrm>
        <a:graphic>
          <a:graphicData uri="http://schemas.openxmlformats.org/drawingml/2006/table">
            <a:tbl>
              <a:tblPr/>
              <a:tblGrid>
                <a:gridCol w="2807685"/>
                <a:gridCol w="1847161"/>
                <a:gridCol w="3842098"/>
              </a:tblGrid>
              <a:tr h="499190">
                <a:tc>
                  <a:txBody>
                    <a:bodyPr/>
                    <a:lstStyle/>
                    <a:p>
                      <a:pPr algn="l" fontAlgn="b"/>
                      <a:r>
                        <a:rPr lang="en-IN" sz="2000" b="1" i="0" u="none" strike="noStrike" dirty="0" smtClean="0">
                          <a:solidFill>
                            <a:srgbClr val="000000"/>
                          </a:solidFill>
                          <a:latin typeface="Arial"/>
                        </a:rPr>
                        <a:t>  Grey </a:t>
                      </a:r>
                      <a:r>
                        <a:rPr lang="en-IN" sz="2000" b="1" i="0" u="none" strike="noStrike" dirty="0">
                          <a:solidFill>
                            <a:srgbClr val="000000"/>
                          </a:solidFill>
                          <a:latin typeface="Arial"/>
                        </a:rPr>
                        <a:t>water sources</a:t>
                      </a:r>
                    </a:p>
                  </a:txBody>
                  <a:tcPr marL="8965" marR="8965" marT="89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b"/>
                      <a:r>
                        <a:rPr lang="en-IN" sz="2000" b="1" i="0" u="none" strike="noStrike">
                          <a:solidFill>
                            <a:srgbClr val="000000"/>
                          </a:solidFill>
                          <a:latin typeface="Arial"/>
                        </a:rPr>
                        <a:t> %  Generated</a:t>
                      </a:r>
                    </a:p>
                  </a:txBody>
                  <a:tcPr marL="8965" marR="8965" marT="89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b"/>
                      <a:r>
                        <a:rPr lang="en-IN" sz="2000" b="1" i="0" u="none" strike="noStrike" dirty="0" smtClean="0">
                          <a:solidFill>
                            <a:srgbClr val="000000"/>
                          </a:solidFill>
                          <a:latin typeface="Arial"/>
                        </a:rPr>
                        <a:t>                   contaminants</a:t>
                      </a:r>
                      <a:endParaRPr lang="en-IN" sz="2000" b="1" i="0" u="none" strike="noStrike" dirty="0">
                        <a:solidFill>
                          <a:srgbClr val="000000"/>
                        </a:solidFill>
                        <a:latin typeface="Arial"/>
                      </a:endParaRPr>
                    </a:p>
                  </a:txBody>
                  <a:tcPr marL="8965" marR="8965" marT="89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r>
              <a:tr h="950837">
                <a:tc>
                  <a:txBody>
                    <a:bodyPr/>
                    <a:lstStyle/>
                    <a:p>
                      <a:pPr algn="ctr" fontAlgn="ctr"/>
                      <a:r>
                        <a:rPr lang="en-IN" sz="2000" b="0" i="0" u="none" strike="noStrike" dirty="0">
                          <a:solidFill>
                            <a:srgbClr val="000000"/>
                          </a:solidFill>
                          <a:latin typeface="Calibri"/>
                        </a:rPr>
                        <a:t>Grey water from bathroom</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IN" sz="2000" b="0" i="0" u="none" strike="noStrike" dirty="0">
                          <a:solidFill>
                            <a:srgbClr val="000000"/>
                          </a:solidFill>
                          <a:latin typeface="Calibri"/>
                        </a:rPr>
                        <a:t>50% -60%</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IN" sz="2000" b="0" i="0" u="none" strike="noStrike" dirty="0">
                          <a:solidFill>
                            <a:srgbClr val="000000"/>
                          </a:solidFill>
                          <a:latin typeface="Calibri"/>
                        </a:rPr>
                        <a:t>soap, shampoo, hair dye, toothpaste, cleaning products</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951239">
                <a:tc>
                  <a:txBody>
                    <a:bodyPr/>
                    <a:lstStyle/>
                    <a:p>
                      <a:pPr algn="ctr" fontAlgn="ctr"/>
                      <a:r>
                        <a:rPr lang="en-IN" sz="2000" b="0" i="0" u="none" strike="noStrike">
                          <a:solidFill>
                            <a:srgbClr val="000000"/>
                          </a:solidFill>
                          <a:latin typeface="Calibri"/>
                        </a:rPr>
                        <a:t>Grey water from cloth washing</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IN" sz="2000" b="0" i="0" u="none" strike="noStrike" dirty="0">
                          <a:solidFill>
                            <a:srgbClr val="000000"/>
                          </a:solidFill>
                          <a:latin typeface="Calibri"/>
                        </a:rPr>
                        <a:t>25% -35% </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ctr"/>
                      <a:r>
                        <a:rPr lang="en-IN" sz="2000" b="0" i="0" u="none" strike="noStrike" dirty="0">
                          <a:solidFill>
                            <a:srgbClr val="000000"/>
                          </a:solidFill>
                          <a:latin typeface="Calibri"/>
                        </a:rPr>
                        <a:t>faecal contamination with the associated pathogens and parasites such as bacteria</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2207245">
                <a:tc>
                  <a:txBody>
                    <a:bodyPr/>
                    <a:lstStyle/>
                    <a:p>
                      <a:pPr algn="ctr" fontAlgn="ctr"/>
                      <a:r>
                        <a:rPr lang="en-IN" sz="2000" b="0" i="0" u="none" strike="noStrike">
                          <a:solidFill>
                            <a:srgbClr val="000000"/>
                          </a:solidFill>
                          <a:latin typeface="Calibri"/>
                        </a:rPr>
                        <a:t>Grey water from kitchen</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IN" sz="2000" b="0" i="0" u="none" strike="noStrike" dirty="0">
                          <a:solidFill>
                            <a:srgbClr val="000000"/>
                          </a:solidFill>
                          <a:latin typeface="Calibri"/>
                        </a:rPr>
                        <a:t>8%  - 10%</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IN" sz="2000" b="0" i="0" u="none" strike="noStrike" dirty="0">
                          <a:solidFill>
                            <a:srgbClr val="000000"/>
                          </a:solidFill>
                          <a:latin typeface="Calibri"/>
                        </a:rPr>
                        <a:t>Contaminated with oil, food </a:t>
                      </a:r>
                      <a:r>
                        <a:rPr lang="en-IN" sz="2000" b="0" i="0" u="none" strike="noStrike" dirty="0" smtClean="0">
                          <a:solidFill>
                            <a:srgbClr val="000000"/>
                          </a:solidFill>
                          <a:latin typeface="Calibri"/>
                        </a:rPr>
                        <a:t>particles</a:t>
                      </a:r>
                      <a:r>
                        <a:rPr lang="en-IN" sz="2000" b="0" i="0" u="none" strike="noStrike" baseline="0" dirty="0" smtClean="0">
                          <a:solidFill>
                            <a:srgbClr val="000000"/>
                          </a:solidFill>
                          <a:latin typeface="Calibri"/>
                        </a:rPr>
                        <a:t> </a:t>
                      </a:r>
                      <a:r>
                        <a:rPr lang="en-IN" sz="2000" b="0" i="0" u="none" strike="noStrike" dirty="0" smtClean="0">
                          <a:solidFill>
                            <a:srgbClr val="000000"/>
                          </a:solidFill>
                          <a:latin typeface="Calibri"/>
                        </a:rPr>
                        <a:t> </a:t>
                      </a:r>
                      <a:r>
                        <a:rPr lang="en-IN" sz="2000" b="0" i="0" u="none" strike="noStrike" dirty="0">
                          <a:solidFill>
                            <a:srgbClr val="000000"/>
                          </a:solidFill>
                          <a:latin typeface="Calibri"/>
                        </a:rPr>
                        <a:t>and other wastes which supports growth of micro-organisms . It also contains chemical </a:t>
                      </a:r>
                      <a:r>
                        <a:rPr lang="en-IN" sz="2000" b="0" i="0" u="none" strike="noStrike" dirty="0" smtClean="0">
                          <a:solidFill>
                            <a:srgbClr val="000000"/>
                          </a:solidFill>
                          <a:latin typeface="Calibri"/>
                        </a:rPr>
                        <a:t>pollutants  </a:t>
                      </a:r>
                      <a:r>
                        <a:rPr lang="en-IN" sz="2000" b="0" i="0" u="none" strike="noStrike" dirty="0">
                          <a:solidFill>
                            <a:srgbClr val="000000"/>
                          </a:solidFill>
                          <a:latin typeface="Calibri"/>
                        </a:rPr>
                        <a:t>such as detergents  and cleaning agents which contains various chemicals</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
        <p:nvSpPr>
          <p:cNvPr id="4"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Possible Uses Of Treated Grey Water</a:t>
            </a:r>
            <a:endParaRPr lang="en-IN"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827584" y="1556792"/>
            <a:ext cx="5656628" cy="1008112"/>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683568" y="2636912"/>
            <a:ext cx="6751712" cy="3290607"/>
          </a:xfrm>
          <a:prstGeom prst="rect">
            <a:avLst/>
          </a:prstGeom>
          <a:noFill/>
          <a:ln w="9525">
            <a:noFill/>
            <a:miter lim="800000"/>
            <a:headEnd/>
            <a:tailEnd/>
          </a:ln>
        </p:spPr>
      </p:pic>
      <p:sp>
        <p:nvSpPr>
          <p:cNvPr id="5"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Basic  Grey Water  Treatment</a:t>
            </a:r>
            <a:endParaRPr lang="en-IN" dirty="0"/>
          </a:p>
        </p:txBody>
      </p:sp>
      <p:pic>
        <p:nvPicPr>
          <p:cNvPr id="64515" name="Picture 3" descr="C:\Users\Mandar\AppData\Local\Microsoft\Windows\Temporary Internet Files\Content.IE5\SRZNSTCV\MC900382585[1].jpg"/>
          <p:cNvPicPr>
            <a:picLocks noChangeAspect="1" noChangeArrowheads="1"/>
          </p:cNvPicPr>
          <p:nvPr/>
        </p:nvPicPr>
        <p:blipFill>
          <a:blip r:embed="rId2" cstate="print"/>
          <a:srcRect/>
          <a:stretch>
            <a:fillRect/>
          </a:stretch>
        </p:blipFill>
        <p:spPr bwMode="auto">
          <a:xfrm>
            <a:off x="0" y="2204864"/>
            <a:ext cx="1904256" cy="1904256"/>
          </a:xfrm>
          <a:prstGeom prst="rect">
            <a:avLst/>
          </a:prstGeom>
          <a:noFill/>
        </p:spPr>
      </p:pic>
      <p:sp>
        <p:nvSpPr>
          <p:cNvPr id="6" name="Right Arrow 5"/>
          <p:cNvSpPr/>
          <p:nvPr/>
        </p:nvSpPr>
        <p:spPr>
          <a:xfrm>
            <a:off x="827584" y="3645024"/>
            <a:ext cx="100811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7" name="Picture 3" descr="C:\Users\Mandar\AppData\Local\Microsoft\Windows\Temporary Internet Files\Content.IE5\WRXACOJZ\MC900441948[1].wmf"/>
          <p:cNvPicPr>
            <a:picLocks noChangeAspect="1" noChangeArrowheads="1"/>
          </p:cNvPicPr>
          <p:nvPr/>
        </p:nvPicPr>
        <p:blipFill>
          <a:blip r:embed="rId3" cstate="print"/>
          <a:srcRect/>
          <a:stretch>
            <a:fillRect/>
          </a:stretch>
        </p:blipFill>
        <p:spPr bwMode="auto">
          <a:xfrm>
            <a:off x="1547664" y="3068960"/>
            <a:ext cx="1152128" cy="1212850"/>
          </a:xfrm>
          <a:prstGeom prst="rect">
            <a:avLst/>
          </a:prstGeom>
          <a:noFill/>
        </p:spPr>
      </p:pic>
      <p:sp>
        <p:nvSpPr>
          <p:cNvPr id="8" name="Right Arrow 7"/>
          <p:cNvSpPr/>
          <p:nvPr/>
        </p:nvSpPr>
        <p:spPr>
          <a:xfrm>
            <a:off x="2339752" y="3645024"/>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9" name="Picture 4" descr="C:\Users\Mandar\AppData\Local\Microsoft\Windows\Temporary Internet Files\Content.IE5\WRXACOJZ\MC900048283[1].wmf"/>
          <p:cNvPicPr>
            <a:picLocks noChangeAspect="1" noChangeArrowheads="1"/>
          </p:cNvPicPr>
          <p:nvPr/>
        </p:nvPicPr>
        <p:blipFill>
          <a:blip r:embed="rId4" cstate="print"/>
          <a:srcRect/>
          <a:stretch>
            <a:fillRect/>
          </a:stretch>
        </p:blipFill>
        <p:spPr bwMode="auto">
          <a:xfrm>
            <a:off x="3203848" y="3284984"/>
            <a:ext cx="780898" cy="965606"/>
          </a:xfrm>
          <a:prstGeom prst="rect">
            <a:avLst/>
          </a:prstGeom>
          <a:noFill/>
        </p:spPr>
      </p:pic>
      <p:cxnSp>
        <p:nvCxnSpPr>
          <p:cNvPr id="11" name="Straight Connector 10"/>
          <p:cNvCxnSpPr/>
          <p:nvPr/>
        </p:nvCxnSpPr>
        <p:spPr>
          <a:xfrm>
            <a:off x="3563888" y="3068960"/>
            <a:ext cx="0"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12" name="Minus 11"/>
          <p:cNvSpPr/>
          <p:nvPr/>
        </p:nvSpPr>
        <p:spPr>
          <a:xfrm flipV="1">
            <a:off x="3203848" y="3068960"/>
            <a:ext cx="72008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ight Arrow 12"/>
          <p:cNvSpPr/>
          <p:nvPr/>
        </p:nvSpPr>
        <p:spPr>
          <a:xfrm>
            <a:off x="3923928" y="3717032"/>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4516" name="Firewall"/>
          <p:cNvSpPr>
            <a:spLocks noEditPoints="1" noChangeArrowheads="1"/>
          </p:cNvSpPr>
          <p:nvPr/>
        </p:nvSpPr>
        <p:spPr bwMode="auto">
          <a:xfrm>
            <a:off x="4788024" y="2996952"/>
            <a:ext cx="1152128" cy="1224136"/>
          </a:xfrm>
          <a:custGeom>
            <a:avLst/>
            <a:gdLst>
              <a:gd name="T0" fmla="*/ 0 w 21600"/>
              <a:gd name="T1" fmla="*/ 0 h 21600"/>
              <a:gd name="T2" fmla="*/ 10800 w 21600"/>
              <a:gd name="T3" fmla="*/ 0 h 21600"/>
              <a:gd name="T4" fmla="*/ 21600 w 21600"/>
              <a:gd name="T5" fmla="*/ 0 h 21600"/>
              <a:gd name="T6" fmla="*/ 21060 w 21600"/>
              <a:gd name="T7" fmla="*/ 10800 h 21600"/>
              <a:gd name="T8" fmla="*/ 21060 w 21600"/>
              <a:gd name="T9" fmla="*/ 21600 h 21600"/>
              <a:gd name="T10" fmla="*/ 10800 w 21600"/>
              <a:gd name="T11" fmla="*/ 21600 h 21600"/>
              <a:gd name="T12" fmla="*/ 540 w 21600"/>
              <a:gd name="T13" fmla="*/ 21600 h 21600"/>
              <a:gd name="T14" fmla="*/ 540 w 21600"/>
              <a:gd name="T15" fmla="*/ 10800 h 21600"/>
              <a:gd name="T16" fmla="*/ 761 w 21600"/>
              <a:gd name="T17" fmla="*/ 22454 h 21600"/>
              <a:gd name="T18" fmla="*/ 21069 w 21600"/>
              <a:gd name="T19" fmla="*/ 32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540" y="4628"/>
                </a:moveTo>
                <a:lnTo>
                  <a:pt x="0" y="4628"/>
                </a:lnTo>
                <a:lnTo>
                  <a:pt x="0" y="0"/>
                </a:lnTo>
                <a:lnTo>
                  <a:pt x="21600" y="0"/>
                </a:lnTo>
                <a:lnTo>
                  <a:pt x="21600" y="4628"/>
                </a:lnTo>
                <a:lnTo>
                  <a:pt x="21060" y="4628"/>
                </a:lnTo>
                <a:lnTo>
                  <a:pt x="21060" y="21600"/>
                </a:lnTo>
                <a:lnTo>
                  <a:pt x="540" y="21600"/>
                </a:lnTo>
                <a:lnTo>
                  <a:pt x="540" y="4628"/>
                </a:lnTo>
                <a:close/>
              </a:path>
              <a:path w="21600" h="21600" extrusionOk="0">
                <a:moveTo>
                  <a:pt x="540" y="4628"/>
                </a:moveTo>
                <a:lnTo>
                  <a:pt x="540" y="6171"/>
                </a:lnTo>
                <a:lnTo>
                  <a:pt x="2700" y="6171"/>
                </a:lnTo>
                <a:lnTo>
                  <a:pt x="2700" y="4628"/>
                </a:lnTo>
                <a:lnTo>
                  <a:pt x="540" y="4628"/>
                </a:lnTo>
                <a:close/>
              </a:path>
              <a:path w="21600" h="21600" extrusionOk="0">
                <a:moveTo>
                  <a:pt x="2700" y="4628"/>
                </a:moveTo>
                <a:lnTo>
                  <a:pt x="2700" y="6171"/>
                </a:lnTo>
                <a:lnTo>
                  <a:pt x="4860" y="6171"/>
                </a:lnTo>
                <a:lnTo>
                  <a:pt x="4860" y="4628"/>
                </a:lnTo>
                <a:lnTo>
                  <a:pt x="2700" y="4628"/>
                </a:lnTo>
                <a:close/>
              </a:path>
              <a:path w="21600" h="21600" extrusionOk="0">
                <a:moveTo>
                  <a:pt x="4860" y="4628"/>
                </a:moveTo>
                <a:lnTo>
                  <a:pt x="4860" y="6171"/>
                </a:lnTo>
                <a:lnTo>
                  <a:pt x="7020" y="6171"/>
                </a:lnTo>
                <a:lnTo>
                  <a:pt x="7020" y="4628"/>
                </a:lnTo>
                <a:lnTo>
                  <a:pt x="4860" y="4628"/>
                </a:lnTo>
                <a:close/>
              </a:path>
              <a:path w="21600" h="21600" extrusionOk="0">
                <a:moveTo>
                  <a:pt x="7020" y="4628"/>
                </a:moveTo>
                <a:lnTo>
                  <a:pt x="7020" y="6171"/>
                </a:lnTo>
                <a:lnTo>
                  <a:pt x="9180" y="6171"/>
                </a:lnTo>
                <a:lnTo>
                  <a:pt x="9180" y="4628"/>
                </a:lnTo>
                <a:lnTo>
                  <a:pt x="7020" y="4628"/>
                </a:lnTo>
                <a:close/>
              </a:path>
              <a:path w="21600" h="21600" extrusionOk="0">
                <a:moveTo>
                  <a:pt x="9180" y="4628"/>
                </a:moveTo>
                <a:lnTo>
                  <a:pt x="9180" y="6171"/>
                </a:lnTo>
                <a:lnTo>
                  <a:pt x="11340" y="6171"/>
                </a:lnTo>
                <a:lnTo>
                  <a:pt x="11340" y="4628"/>
                </a:lnTo>
                <a:lnTo>
                  <a:pt x="9180" y="4628"/>
                </a:lnTo>
                <a:close/>
              </a:path>
              <a:path w="21600" h="21600" extrusionOk="0">
                <a:moveTo>
                  <a:pt x="11340" y="4628"/>
                </a:moveTo>
                <a:lnTo>
                  <a:pt x="11340" y="6171"/>
                </a:lnTo>
                <a:lnTo>
                  <a:pt x="13500" y="6171"/>
                </a:lnTo>
                <a:lnTo>
                  <a:pt x="13500" y="4628"/>
                </a:lnTo>
                <a:lnTo>
                  <a:pt x="11340" y="4628"/>
                </a:lnTo>
                <a:close/>
              </a:path>
              <a:path w="21600" h="21600" extrusionOk="0">
                <a:moveTo>
                  <a:pt x="13500" y="4628"/>
                </a:moveTo>
                <a:lnTo>
                  <a:pt x="13500" y="6171"/>
                </a:lnTo>
                <a:lnTo>
                  <a:pt x="15660" y="6171"/>
                </a:lnTo>
                <a:lnTo>
                  <a:pt x="15660" y="4628"/>
                </a:lnTo>
                <a:lnTo>
                  <a:pt x="13500" y="4628"/>
                </a:lnTo>
                <a:close/>
              </a:path>
              <a:path w="21600" h="21600" extrusionOk="0">
                <a:moveTo>
                  <a:pt x="15660" y="4628"/>
                </a:moveTo>
                <a:lnTo>
                  <a:pt x="15660" y="6171"/>
                </a:lnTo>
                <a:lnTo>
                  <a:pt x="17820" y="6171"/>
                </a:lnTo>
                <a:lnTo>
                  <a:pt x="17820" y="4628"/>
                </a:lnTo>
                <a:lnTo>
                  <a:pt x="15660" y="4628"/>
                </a:lnTo>
                <a:close/>
              </a:path>
              <a:path w="21600" h="21600" extrusionOk="0">
                <a:moveTo>
                  <a:pt x="17820" y="4628"/>
                </a:moveTo>
                <a:lnTo>
                  <a:pt x="17820" y="6171"/>
                </a:lnTo>
                <a:lnTo>
                  <a:pt x="19980" y="6171"/>
                </a:lnTo>
                <a:lnTo>
                  <a:pt x="19980" y="4628"/>
                </a:lnTo>
                <a:lnTo>
                  <a:pt x="17820" y="4628"/>
                </a:lnTo>
                <a:close/>
              </a:path>
              <a:path w="21600" h="21600" extrusionOk="0">
                <a:moveTo>
                  <a:pt x="1620" y="6171"/>
                </a:moveTo>
                <a:lnTo>
                  <a:pt x="1620" y="7714"/>
                </a:lnTo>
                <a:lnTo>
                  <a:pt x="3779" y="7714"/>
                </a:lnTo>
                <a:lnTo>
                  <a:pt x="3779" y="6171"/>
                </a:lnTo>
                <a:lnTo>
                  <a:pt x="1620" y="6171"/>
                </a:lnTo>
                <a:close/>
              </a:path>
              <a:path w="21600" h="21600" extrusionOk="0">
                <a:moveTo>
                  <a:pt x="3779" y="6171"/>
                </a:moveTo>
                <a:lnTo>
                  <a:pt x="3779" y="7714"/>
                </a:lnTo>
                <a:lnTo>
                  <a:pt x="5940" y="7714"/>
                </a:lnTo>
                <a:lnTo>
                  <a:pt x="5940" y="6171"/>
                </a:lnTo>
                <a:lnTo>
                  <a:pt x="3779" y="6171"/>
                </a:lnTo>
                <a:close/>
              </a:path>
              <a:path w="21600" h="21600" extrusionOk="0">
                <a:moveTo>
                  <a:pt x="5940" y="6171"/>
                </a:moveTo>
                <a:lnTo>
                  <a:pt x="5940" y="7714"/>
                </a:lnTo>
                <a:lnTo>
                  <a:pt x="8100" y="7714"/>
                </a:lnTo>
                <a:lnTo>
                  <a:pt x="8100" y="6171"/>
                </a:lnTo>
                <a:lnTo>
                  <a:pt x="5940" y="6171"/>
                </a:lnTo>
                <a:close/>
              </a:path>
              <a:path w="21600" h="21600" extrusionOk="0">
                <a:moveTo>
                  <a:pt x="8100" y="6171"/>
                </a:moveTo>
                <a:lnTo>
                  <a:pt x="8100" y="7714"/>
                </a:lnTo>
                <a:lnTo>
                  <a:pt x="10260" y="7714"/>
                </a:lnTo>
                <a:lnTo>
                  <a:pt x="10260" y="6171"/>
                </a:lnTo>
                <a:lnTo>
                  <a:pt x="8100" y="6171"/>
                </a:lnTo>
                <a:close/>
              </a:path>
              <a:path w="21600" h="21600" extrusionOk="0">
                <a:moveTo>
                  <a:pt x="10260" y="6171"/>
                </a:moveTo>
                <a:lnTo>
                  <a:pt x="10260" y="7714"/>
                </a:lnTo>
                <a:lnTo>
                  <a:pt x="12419" y="7714"/>
                </a:lnTo>
                <a:lnTo>
                  <a:pt x="12419" y="6171"/>
                </a:lnTo>
                <a:lnTo>
                  <a:pt x="10260" y="6171"/>
                </a:lnTo>
                <a:close/>
              </a:path>
              <a:path w="21600" h="21600" extrusionOk="0">
                <a:moveTo>
                  <a:pt x="12419" y="6171"/>
                </a:moveTo>
                <a:lnTo>
                  <a:pt x="12419" y="7714"/>
                </a:lnTo>
                <a:lnTo>
                  <a:pt x="14580" y="7714"/>
                </a:lnTo>
                <a:lnTo>
                  <a:pt x="14580" y="6171"/>
                </a:lnTo>
                <a:lnTo>
                  <a:pt x="12419" y="6171"/>
                </a:lnTo>
                <a:close/>
              </a:path>
              <a:path w="21600" h="21600" extrusionOk="0">
                <a:moveTo>
                  <a:pt x="14580" y="6171"/>
                </a:moveTo>
                <a:lnTo>
                  <a:pt x="14580" y="7714"/>
                </a:lnTo>
                <a:lnTo>
                  <a:pt x="16740" y="7714"/>
                </a:lnTo>
                <a:lnTo>
                  <a:pt x="16740" y="6171"/>
                </a:lnTo>
                <a:lnTo>
                  <a:pt x="14580" y="6171"/>
                </a:lnTo>
                <a:close/>
              </a:path>
              <a:path w="21600" h="21600" extrusionOk="0">
                <a:moveTo>
                  <a:pt x="16740" y="6171"/>
                </a:moveTo>
                <a:lnTo>
                  <a:pt x="16740" y="7714"/>
                </a:lnTo>
                <a:lnTo>
                  <a:pt x="18900" y="7714"/>
                </a:lnTo>
                <a:lnTo>
                  <a:pt x="18900" y="6171"/>
                </a:lnTo>
                <a:lnTo>
                  <a:pt x="16740" y="6171"/>
                </a:lnTo>
                <a:close/>
              </a:path>
              <a:path w="21600" h="21600" extrusionOk="0">
                <a:moveTo>
                  <a:pt x="18900" y="6171"/>
                </a:moveTo>
                <a:lnTo>
                  <a:pt x="18900" y="7714"/>
                </a:lnTo>
                <a:lnTo>
                  <a:pt x="21060" y="7714"/>
                </a:lnTo>
                <a:lnTo>
                  <a:pt x="21060" y="6171"/>
                </a:lnTo>
                <a:lnTo>
                  <a:pt x="18900" y="6171"/>
                </a:lnTo>
                <a:close/>
              </a:path>
              <a:path w="21600" h="21600" extrusionOk="0">
                <a:moveTo>
                  <a:pt x="540" y="7714"/>
                </a:moveTo>
                <a:lnTo>
                  <a:pt x="540" y="9257"/>
                </a:lnTo>
                <a:lnTo>
                  <a:pt x="2700" y="9257"/>
                </a:lnTo>
                <a:lnTo>
                  <a:pt x="2700" y="7714"/>
                </a:lnTo>
                <a:lnTo>
                  <a:pt x="540" y="7714"/>
                </a:lnTo>
                <a:close/>
              </a:path>
              <a:path w="21600" h="21600" extrusionOk="0">
                <a:moveTo>
                  <a:pt x="2700" y="7714"/>
                </a:moveTo>
                <a:lnTo>
                  <a:pt x="2700" y="9257"/>
                </a:lnTo>
                <a:lnTo>
                  <a:pt x="4860" y="9257"/>
                </a:lnTo>
                <a:lnTo>
                  <a:pt x="4860" y="7714"/>
                </a:lnTo>
                <a:lnTo>
                  <a:pt x="2700" y="7714"/>
                </a:lnTo>
                <a:close/>
              </a:path>
              <a:path w="21600" h="21600" extrusionOk="0">
                <a:moveTo>
                  <a:pt x="4860" y="7714"/>
                </a:moveTo>
                <a:lnTo>
                  <a:pt x="4860" y="9257"/>
                </a:lnTo>
                <a:lnTo>
                  <a:pt x="7020" y="9257"/>
                </a:lnTo>
                <a:lnTo>
                  <a:pt x="7020" y="7714"/>
                </a:lnTo>
                <a:lnTo>
                  <a:pt x="4860" y="7714"/>
                </a:lnTo>
                <a:close/>
              </a:path>
              <a:path w="21600" h="21600" extrusionOk="0">
                <a:moveTo>
                  <a:pt x="7020" y="7714"/>
                </a:moveTo>
                <a:lnTo>
                  <a:pt x="7020" y="9257"/>
                </a:lnTo>
                <a:lnTo>
                  <a:pt x="9180" y="9257"/>
                </a:lnTo>
                <a:lnTo>
                  <a:pt x="9180" y="7714"/>
                </a:lnTo>
                <a:lnTo>
                  <a:pt x="7020" y="7714"/>
                </a:lnTo>
                <a:close/>
              </a:path>
              <a:path w="21600" h="21600" extrusionOk="0">
                <a:moveTo>
                  <a:pt x="9180" y="7714"/>
                </a:moveTo>
                <a:lnTo>
                  <a:pt x="9180" y="9257"/>
                </a:lnTo>
                <a:lnTo>
                  <a:pt x="11340" y="9257"/>
                </a:lnTo>
                <a:lnTo>
                  <a:pt x="11340" y="7714"/>
                </a:lnTo>
                <a:lnTo>
                  <a:pt x="9180" y="7714"/>
                </a:lnTo>
                <a:close/>
              </a:path>
              <a:path w="21600" h="21600" extrusionOk="0">
                <a:moveTo>
                  <a:pt x="11340" y="7714"/>
                </a:moveTo>
                <a:lnTo>
                  <a:pt x="11340" y="9257"/>
                </a:lnTo>
                <a:lnTo>
                  <a:pt x="13500" y="9257"/>
                </a:lnTo>
                <a:lnTo>
                  <a:pt x="13500" y="7714"/>
                </a:lnTo>
                <a:lnTo>
                  <a:pt x="11340" y="7714"/>
                </a:lnTo>
                <a:close/>
              </a:path>
              <a:path w="21600" h="21600" extrusionOk="0">
                <a:moveTo>
                  <a:pt x="13500" y="7714"/>
                </a:moveTo>
                <a:lnTo>
                  <a:pt x="13500" y="9257"/>
                </a:lnTo>
                <a:lnTo>
                  <a:pt x="15660" y="9257"/>
                </a:lnTo>
                <a:lnTo>
                  <a:pt x="15660" y="7714"/>
                </a:lnTo>
                <a:lnTo>
                  <a:pt x="13500" y="7714"/>
                </a:lnTo>
                <a:close/>
              </a:path>
              <a:path w="21600" h="21600" extrusionOk="0">
                <a:moveTo>
                  <a:pt x="15660" y="7714"/>
                </a:moveTo>
                <a:lnTo>
                  <a:pt x="15660" y="9257"/>
                </a:lnTo>
                <a:lnTo>
                  <a:pt x="17820" y="9257"/>
                </a:lnTo>
                <a:lnTo>
                  <a:pt x="17820" y="7714"/>
                </a:lnTo>
                <a:lnTo>
                  <a:pt x="15660" y="7714"/>
                </a:lnTo>
                <a:close/>
              </a:path>
              <a:path w="21600" h="21600" extrusionOk="0">
                <a:moveTo>
                  <a:pt x="17820" y="7714"/>
                </a:moveTo>
                <a:lnTo>
                  <a:pt x="17820" y="9257"/>
                </a:lnTo>
                <a:lnTo>
                  <a:pt x="19980" y="9257"/>
                </a:lnTo>
                <a:lnTo>
                  <a:pt x="19980" y="7714"/>
                </a:lnTo>
                <a:lnTo>
                  <a:pt x="17820" y="7714"/>
                </a:lnTo>
                <a:close/>
              </a:path>
              <a:path w="21600" h="21600" extrusionOk="0">
                <a:moveTo>
                  <a:pt x="1620" y="9257"/>
                </a:moveTo>
                <a:lnTo>
                  <a:pt x="1620" y="10800"/>
                </a:lnTo>
                <a:lnTo>
                  <a:pt x="3779" y="10800"/>
                </a:lnTo>
                <a:lnTo>
                  <a:pt x="3779" y="9257"/>
                </a:lnTo>
                <a:lnTo>
                  <a:pt x="1620" y="9257"/>
                </a:lnTo>
                <a:close/>
              </a:path>
              <a:path w="21600" h="21600" extrusionOk="0">
                <a:moveTo>
                  <a:pt x="3779" y="9257"/>
                </a:moveTo>
                <a:lnTo>
                  <a:pt x="3779" y="10800"/>
                </a:lnTo>
                <a:lnTo>
                  <a:pt x="5940" y="10800"/>
                </a:lnTo>
                <a:lnTo>
                  <a:pt x="5940" y="9257"/>
                </a:lnTo>
                <a:lnTo>
                  <a:pt x="3779" y="9257"/>
                </a:lnTo>
                <a:close/>
              </a:path>
              <a:path w="21600" h="21600" extrusionOk="0">
                <a:moveTo>
                  <a:pt x="5940" y="9257"/>
                </a:moveTo>
                <a:lnTo>
                  <a:pt x="5940" y="10800"/>
                </a:lnTo>
                <a:lnTo>
                  <a:pt x="8100" y="10800"/>
                </a:lnTo>
                <a:lnTo>
                  <a:pt x="8100" y="9257"/>
                </a:lnTo>
                <a:lnTo>
                  <a:pt x="5940" y="9257"/>
                </a:lnTo>
                <a:close/>
              </a:path>
              <a:path w="21600" h="21600" extrusionOk="0">
                <a:moveTo>
                  <a:pt x="8100" y="9257"/>
                </a:moveTo>
                <a:lnTo>
                  <a:pt x="8100" y="10800"/>
                </a:lnTo>
                <a:lnTo>
                  <a:pt x="10260" y="10800"/>
                </a:lnTo>
                <a:lnTo>
                  <a:pt x="10260" y="9257"/>
                </a:lnTo>
                <a:lnTo>
                  <a:pt x="8100" y="9257"/>
                </a:lnTo>
                <a:close/>
              </a:path>
              <a:path w="21600" h="21600" extrusionOk="0">
                <a:moveTo>
                  <a:pt x="10260" y="9257"/>
                </a:moveTo>
                <a:lnTo>
                  <a:pt x="10260" y="10800"/>
                </a:lnTo>
                <a:lnTo>
                  <a:pt x="12419" y="10800"/>
                </a:lnTo>
                <a:lnTo>
                  <a:pt x="12419" y="9257"/>
                </a:lnTo>
                <a:lnTo>
                  <a:pt x="10260" y="9257"/>
                </a:lnTo>
                <a:close/>
              </a:path>
              <a:path w="21600" h="21600" extrusionOk="0">
                <a:moveTo>
                  <a:pt x="12419" y="9257"/>
                </a:moveTo>
                <a:lnTo>
                  <a:pt x="12419" y="10800"/>
                </a:lnTo>
                <a:lnTo>
                  <a:pt x="14580" y="10800"/>
                </a:lnTo>
                <a:lnTo>
                  <a:pt x="14580" y="9257"/>
                </a:lnTo>
                <a:lnTo>
                  <a:pt x="12419" y="9257"/>
                </a:lnTo>
                <a:close/>
              </a:path>
              <a:path w="21600" h="21600" extrusionOk="0">
                <a:moveTo>
                  <a:pt x="14580" y="9257"/>
                </a:moveTo>
                <a:lnTo>
                  <a:pt x="14580" y="10800"/>
                </a:lnTo>
                <a:lnTo>
                  <a:pt x="16740" y="10800"/>
                </a:lnTo>
                <a:lnTo>
                  <a:pt x="16740" y="9257"/>
                </a:lnTo>
                <a:lnTo>
                  <a:pt x="14580" y="9257"/>
                </a:lnTo>
                <a:close/>
              </a:path>
              <a:path w="21600" h="21600" extrusionOk="0">
                <a:moveTo>
                  <a:pt x="16740" y="9257"/>
                </a:moveTo>
                <a:lnTo>
                  <a:pt x="16740" y="10800"/>
                </a:lnTo>
                <a:lnTo>
                  <a:pt x="18900" y="10800"/>
                </a:lnTo>
                <a:lnTo>
                  <a:pt x="18900" y="9257"/>
                </a:lnTo>
                <a:lnTo>
                  <a:pt x="16740" y="9257"/>
                </a:lnTo>
                <a:close/>
              </a:path>
              <a:path w="21600" h="21600" extrusionOk="0">
                <a:moveTo>
                  <a:pt x="18900" y="9257"/>
                </a:moveTo>
                <a:lnTo>
                  <a:pt x="18900" y="10800"/>
                </a:lnTo>
                <a:lnTo>
                  <a:pt x="21060" y="10800"/>
                </a:lnTo>
                <a:lnTo>
                  <a:pt x="21060" y="9257"/>
                </a:lnTo>
                <a:lnTo>
                  <a:pt x="18900" y="9257"/>
                </a:lnTo>
                <a:close/>
              </a:path>
              <a:path w="21600" h="21600" extrusionOk="0">
                <a:moveTo>
                  <a:pt x="540" y="10800"/>
                </a:moveTo>
                <a:lnTo>
                  <a:pt x="540" y="12342"/>
                </a:lnTo>
                <a:lnTo>
                  <a:pt x="2700" y="12342"/>
                </a:lnTo>
                <a:lnTo>
                  <a:pt x="2700" y="10800"/>
                </a:lnTo>
                <a:lnTo>
                  <a:pt x="540" y="10800"/>
                </a:lnTo>
                <a:close/>
              </a:path>
              <a:path w="21600" h="21600" extrusionOk="0">
                <a:moveTo>
                  <a:pt x="2700" y="10800"/>
                </a:moveTo>
                <a:lnTo>
                  <a:pt x="2700" y="12342"/>
                </a:lnTo>
                <a:lnTo>
                  <a:pt x="4860" y="12342"/>
                </a:lnTo>
                <a:lnTo>
                  <a:pt x="4860" y="10800"/>
                </a:lnTo>
                <a:lnTo>
                  <a:pt x="2700" y="10800"/>
                </a:lnTo>
                <a:close/>
              </a:path>
              <a:path w="21600" h="21600" extrusionOk="0">
                <a:moveTo>
                  <a:pt x="4860" y="10800"/>
                </a:moveTo>
                <a:lnTo>
                  <a:pt x="4860" y="12342"/>
                </a:lnTo>
                <a:lnTo>
                  <a:pt x="7020" y="12342"/>
                </a:lnTo>
                <a:lnTo>
                  <a:pt x="7020" y="10800"/>
                </a:lnTo>
                <a:lnTo>
                  <a:pt x="4860" y="10800"/>
                </a:lnTo>
                <a:close/>
              </a:path>
              <a:path w="21600" h="21600" extrusionOk="0">
                <a:moveTo>
                  <a:pt x="7020" y="10800"/>
                </a:moveTo>
                <a:lnTo>
                  <a:pt x="7020" y="12342"/>
                </a:lnTo>
                <a:lnTo>
                  <a:pt x="9180" y="12342"/>
                </a:lnTo>
                <a:lnTo>
                  <a:pt x="9180" y="10800"/>
                </a:lnTo>
                <a:lnTo>
                  <a:pt x="7020" y="10800"/>
                </a:lnTo>
                <a:close/>
              </a:path>
              <a:path w="21600" h="21600" extrusionOk="0">
                <a:moveTo>
                  <a:pt x="9180" y="10800"/>
                </a:moveTo>
                <a:lnTo>
                  <a:pt x="9180" y="12342"/>
                </a:lnTo>
                <a:lnTo>
                  <a:pt x="11340" y="12342"/>
                </a:lnTo>
                <a:lnTo>
                  <a:pt x="11340" y="10800"/>
                </a:lnTo>
                <a:lnTo>
                  <a:pt x="9180" y="10800"/>
                </a:lnTo>
                <a:close/>
              </a:path>
              <a:path w="21600" h="21600" extrusionOk="0">
                <a:moveTo>
                  <a:pt x="11340" y="10800"/>
                </a:moveTo>
                <a:lnTo>
                  <a:pt x="11340" y="12342"/>
                </a:lnTo>
                <a:lnTo>
                  <a:pt x="13500" y="12342"/>
                </a:lnTo>
                <a:lnTo>
                  <a:pt x="13500" y="10800"/>
                </a:lnTo>
                <a:lnTo>
                  <a:pt x="11340" y="10800"/>
                </a:lnTo>
                <a:close/>
              </a:path>
              <a:path w="21600" h="21600" extrusionOk="0">
                <a:moveTo>
                  <a:pt x="13500" y="10800"/>
                </a:moveTo>
                <a:lnTo>
                  <a:pt x="13500" y="12342"/>
                </a:lnTo>
                <a:lnTo>
                  <a:pt x="15660" y="12342"/>
                </a:lnTo>
                <a:lnTo>
                  <a:pt x="15660" y="10800"/>
                </a:lnTo>
                <a:lnTo>
                  <a:pt x="13500" y="10800"/>
                </a:lnTo>
                <a:close/>
              </a:path>
              <a:path w="21600" h="21600" extrusionOk="0">
                <a:moveTo>
                  <a:pt x="15660" y="10800"/>
                </a:moveTo>
                <a:lnTo>
                  <a:pt x="15660" y="12342"/>
                </a:lnTo>
                <a:lnTo>
                  <a:pt x="17820" y="12342"/>
                </a:lnTo>
                <a:lnTo>
                  <a:pt x="17820" y="10800"/>
                </a:lnTo>
                <a:lnTo>
                  <a:pt x="15660" y="10800"/>
                </a:lnTo>
                <a:close/>
              </a:path>
              <a:path w="21600" h="21600" extrusionOk="0">
                <a:moveTo>
                  <a:pt x="17820" y="10800"/>
                </a:moveTo>
                <a:lnTo>
                  <a:pt x="17820" y="12342"/>
                </a:lnTo>
                <a:lnTo>
                  <a:pt x="19980" y="12342"/>
                </a:lnTo>
                <a:lnTo>
                  <a:pt x="19980" y="10800"/>
                </a:lnTo>
                <a:lnTo>
                  <a:pt x="17820" y="10800"/>
                </a:lnTo>
                <a:close/>
              </a:path>
              <a:path w="21600" h="21600" extrusionOk="0">
                <a:moveTo>
                  <a:pt x="1620" y="12342"/>
                </a:moveTo>
                <a:lnTo>
                  <a:pt x="1620" y="13885"/>
                </a:lnTo>
                <a:lnTo>
                  <a:pt x="3779" y="13885"/>
                </a:lnTo>
                <a:lnTo>
                  <a:pt x="3779" y="12342"/>
                </a:lnTo>
                <a:lnTo>
                  <a:pt x="1620" y="12342"/>
                </a:lnTo>
                <a:close/>
              </a:path>
              <a:path w="21600" h="21600" extrusionOk="0">
                <a:moveTo>
                  <a:pt x="3779" y="12342"/>
                </a:moveTo>
                <a:lnTo>
                  <a:pt x="3779" y="13885"/>
                </a:lnTo>
                <a:lnTo>
                  <a:pt x="5940" y="13885"/>
                </a:lnTo>
                <a:lnTo>
                  <a:pt x="5940" y="12342"/>
                </a:lnTo>
                <a:lnTo>
                  <a:pt x="3779" y="12342"/>
                </a:lnTo>
                <a:close/>
              </a:path>
              <a:path w="21600" h="21600" extrusionOk="0">
                <a:moveTo>
                  <a:pt x="5940" y="12342"/>
                </a:moveTo>
                <a:lnTo>
                  <a:pt x="5940" y="13885"/>
                </a:lnTo>
                <a:lnTo>
                  <a:pt x="8100" y="13885"/>
                </a:lnTo>
                <a:lnTo>
                  <a:pt x="8100" y="12342"/>
                </a:lnTo>
                <a:lnTo>
                  <a:pt x="5940" y="12342"/>
                </a:lnTo>
                <a:close/>
              </a:path>
              <a:path w="21600" h="21600" extrusionOk="0">
                <a:moveTo>
                  <a:pt x="8100" y="12342"/>
                </a:moveTo>
                <a:lnTo>
                  <a:pt x="8100" y="13885"/>
                </a:lnTo>
                <a:lnTo>
                  <a:pt x="10260" y="13885"/>
                </a:lnTo>
                <a:lnTo>
                  <a:pt x="10260" y="12342"/>
                </a:lnTo>
                <a:lnTo>
                  <a:pt x="8100" y="12342"/>
                </a:lnTo>
                <a:close/>
              </a:path>
              <a:path w="21600" h="21600" extrusionOk="0">
                <a:moveTo>
                  <a:pt x="10260" y="12342"/>
                </a:moveTo>
                <a:lnTo>
                  <a:pt x="10260" y="13885"/>
                </a:lnTo>
                <a:lnTo>
                  <a:pt x="12419" y="13885"/>
                </a:lnTo>
                <a:lnTo>
                  <a:pt x="12419" y="12342"/>
                </a:lnTo>
                <a:lnTo>
                  <a:pt x="10260" y="12342"/>
                </a:lnTo>
                <a:close/>
              </a:path>
              <a:path w="21600" h="21600" extrusionOk="0">
                <a:moveTo>
                  <a:pt x="12419" y="12342"/>
                </a:moveTo>
                <a:lnTo>
                  <a:pt x="12419" y="13885"/>
                </a:lnTo>
                <a:lnTo>
                  <a:pt x="14580" y="13885"/>
                </a:lnTo>
                <a:lnTo>
                  <a:pt x="14580" y="12342"/>
                </a:lnTo>
                <a:lnTo>
                  <a:pt x="12419" y="12342"/>
                </a:lnTo>
                <a:close/>
              </a:path>
              <a:path w="21600" h="21600" extrusionOk="0">
                <a:moveTo>
                  <a:pt x="14580" y="12342"/>
                </a:moveTo>
                <a:lnTo>
                  <a:pt x="14580" y="13885"/>
                </a:lnTo>
                <a:lnTo>
                  <a:pt x="16740" y="13885"/>
                </a:lnTo>
                <a:lnTo>
                  <a:pt x="16740" y="12342"/>
                </a:lnTo>
                <a:lnTo>
                  <a:pt x="14580" y="12342"/>
                </a:lnTo>
                <a:close/>
              </a:path>
              <a:path w="21600" h="21600" extrusionOk="0">
                <a:moveTo>
                  <a:pt x="16740" y="12342"/>
                </a:moveTo>
                <a:lnTo>
                  <a:pt x="16740" y="13885"/>
                </a:lnTo>
                <a:lnTo>
                  <a:pt x="18900" y="13885"/>
                </a:lnTo>
                <a:lnTo>
                  <a:pt x="18900" y="12342"/>
                </a:lnTo>
                <a:lnTo>
                  <a:pt x="16740" y="12342"/>
                </a:lnTo>
                <a:close/>
              </a:path>
              <a:path w="21600" h="21600" extrusionOk="0">
                <a:moveTo>
                  <a:pt x="18900" y="12342"/>
                </a:moveTo>
                <a:lnTo>
                  <a:pt x="18900" y="13885"/>
                </a:lnTo>
                <a:lnTo>
                  <a:pt x="21060" y="13885"/>
                </a:lnTo>
                <a:lnTo>
                  <a:pt x="21060" y="12342"/>
                </a:lnTo>
                <a:lnTo>
                  <a:pt x="18900" y="12342"/>
                </a:lnTo>
                <a:close/>
              </a:path>
              <a:path w="21600" h="21600" extrusionOk="0">
                <a:moveTo>
                  <a:pt x="540" y="13885"/>
                </a:moveTo>
                <a:lnTo>
                  <a:pt x="540" y="15428"/>
                </a:lnTo>
                <a:lnTo>
                  <a:pt x="2700" y="15428"/>
                </a:lnTo>
                <a:lnTo>
                  <a:pt x="2700" y="13885"/>
                </a:lnTo>
                <a:lnTo>
                  <a:pt x="540" y="13885"/>
                </a:lnTo>
                <a:close/>
              </a:path>
              <a:path w="21600" h="21600" extrusionOk="0">
                <a:moveTo>
                  <a:pt x="2700" y="13885"/>
                </a:moveTo>
                <a:lnTo>
                  <a:pt x="2700" y="15428"/>
                </a:lnTo>
                <a:lnTo>
                  <a:pt x="4860" y="15428"/>
                </a:lnTo>
                <a:lnTo>
                  <a:pt x="4860" y="13885"/>
                </a:lnTo>
                <a:lnTo>
                  <a:pt x="2700" y="13885"/>
                </a:lnTo>
                <a:close/>
              </a:path>
              <a:path w="21600" h="21600" extrusionOk="0">
                <a:moveTo>
                  <a:pt x="4860" y="13885"/>
                </a:moveTo>
                <a:lnTo>
                  <a:pt x="4860" y="15428"/>
                </a:lnTo>
                <a:lnTo>
                  <a:pt x="7020" y="15428"/>
                </a:lnTo>
                <a:lnTo>
                  <a:pt x="7020" y="13885"/>
                </a:lnTo>
                <a:lnTo>
                  <a:pt x="4860" y="13885"/>
                </a:lnTo>
                <a:close/>
              </a:path>
              <a:path w="21600" h="21600" extrusionOk="0">
                <a:moveTo>
                  <a:pt x="7020" y="13885"/>
                </a:moveTo>
                <a:lnTo>
                  <a:pt x="7020" y="15428"/>
                </a:lnTo>
                <a:lnTo>
                  <a:pt x="9180" y="15428"/>
                </a:lnTo>
                <a:lnTo>
                  <a:pt x="9180" y="13885"/>
                </a:lnTo>
                <a:lnTo>
                  <a:pt x="7020" y="13885"/>
                </a:lnTo>
                <a:close/>
              </a:path>
              <a:path w="21600" h="21600" extrusionOk="0">
                <a:moveTo>
                  <a:pt x="9180" y="13885"/>
                </a:moveTo>
                <a:lnTo>
                  <a:pt x="9180" y="15428"/>
                </a:lnTo>
                <a:lnTo>
                  <a:pt x="11340" y="15428"/>
                </a:lnTo>
                <a:lnTo>
                  <a:pt x="11340" y="13885"/>
                </a:lnTo>
                <a:lnTo>
                  <a:pt x="9180" y="13885"/>
                </a:lnTo>
                <a:close/>
              </a:path>
              <a:path w="21600" h="21600" extrusionOk="0">
                <a:moveTo>
                  <a:pt x="11340" y="13885"/>
                </a:moveTo>
                <a:lnTo>
                  <a:pt x="11340" y="15428"/>
                </a:lnTo>
                <a:lnTo>
                  <a:pt x="13500" y="15428"/>
                </a:lnTo>
                <a:lnTo>
                  <a:pt x="13500" y="13885"/>
                </a:lnTo>
                <a:lnTo>
                  <a:pt x="11340" y="13885"/>
                </a:lnTo>
                <a:close/>
              </a:path>
              <a:path w="21600" h="21600" extrusionOk="0">
                <a:moveTo>
                  <a:pt x="13500" y="13885"/>
                </a:moveTo>
                <a:lnTo>
                  <a:pt x="13500" y="15428"/>
                </a:lnTo>
                <a:lnTo>
                  <a:pt x="15660" y="15428"/>
                </a:lnTo>
                <a:lnTo>
                  <a:pt x="15660" y="13885"/>
                </a:lnTo>
                <a:lnTo>
                  <a:pt x="13500" y="13885"/>
                </a:lnTo>
                <a:close/>
              </a:path>
              <a:path w="21600" h="21600" extrusionOk="0">
                <a:moveTo>
                  <a:pt x="15660" y="13885"/>
                </a:moveTo>
                <a:lnTo>
                  <a:pt x="15660" y="15428"/>
                </a:lnTo>
                <a:lnTo>
                  <a:pt x="17820" y="15428"/>
                </a:lnTo>
                <a:lnTo>
                  <a:pt x="17820" y="13885"/>
                </a:lnTo>
                <a:lnTo>
                  <a:pt x="15660" y="13885"/>
                </a:lnTo>
                <a:close/>
              </a:path>
              <a:path w="21600" h="21600" extrusionOk="0">
                <a:moveTo>
                  <a:pt x="17820" y="13885"/>
                </a:moveTo>
                <a:lnTo>
                  <a:pt x="17820" y="15428"/>
                </a:lnTo>
                <a:lnTo>
                  <a:pt x="19980" y="15428"/>
                </a:lnTo>
                <a:lnTo>
                  <a:pt x="19980" y="13885"/>
                </a:lnTo>
                <a:lnTo>
                  <a:pt x="17820" y="13885"/>
                </a:lnTo>
                <a:close/>
              </a:path>
              <a:path w="21600" h="21600" extrusionOk="0">
                <a:moveTo>
                  <a:pt x="1620" y="15428"/>
                </a:moveTo>
                <a:lnTo>
                  <a:pt x="1620" y="16971"/>
                </a:lnTo>
                <a:lnTo>
                  <a:pt x="3779" y="16971"/>
                </a:lnTo>
                <a:lnTo>
                  <a:pt x="3779" y="15428"/>
                </a:lnTo>
                <a:lnTo>
                  <a:pt x="1620" y="15428"/>
                </a:lnTo>
                <a:close/>
              </a:path>
              <a:path w="21600" h="21600" extrusionOk="0">
                <a:moveTo>
                  <a:pt x="3779" y="15428"/>
                </a:moveTo>
                <a:lnTo>
                  <a:pt x="3779" y="16971"/>
                </a:lnTo>
                <a:lnTo>
                  <a:pt x="5940" y="16971"/>
                </a:lnTo>
                <a:lnTo>
                  <a:pt x="5940" y="15428"/>
                </a:lnTo>
                <a:lnTo>
                  <a:pt x="3779" y="15428"/>
                </a:lnTo>
                <a:close/>
              </a:path>
              <a:path w="21600" h="21600" extrusionOk="0">
                <a:moveTo>
                  <a:pt x="5940" y="15428"/>
                </a:moveTo>
                <a:lnTo>
                  <a:pt x="5940" y="16971"/>
                </a:lnTo>
                <a:lnTo>
                  <a:pt x="8100" y="16971"/>
                </a:lnTo>
                <a:lnTo>
                  <a:pt x="8100" y="15428"/>
                </a:lnTo>
                <a:lnTo>
                  <a:pt x="5940" y="15428"/>
                </a:lnTo>
                <a:close/>
              </a:path>
              <a:path w="21600" h="21600" extrusionOk="0">
                <a:moveTo>
                  <a:pt x="8100" y="15428"/>
                </a:moveTo>
                <a:lnTo>
                  <a:pt x="8100" y="16971"/>
                </a:lnTo>
                <a:lnTo>
                  <a:pt x="10260" y="16971"/>
                </a:lnTo>
                <a:lnTo>
                  <a:pt x="10260" y="15428"/>
                </a:lnTo>
                <a:lnTo>
                  <a:pt x="8100" y="15428"/>
                </a:lnTo>
                <a:close/>
              </a:path>
              <a:path w="21600" h="21600" extrusionOk="0">
                <a:moveTo>
                  <a:pt x="10260" y="15428"/>
                </a:moveTo>
                <a:lnTo>
                  <a:pt x="10260" y="16971"/>
                </a:lnTo>
                <a:lnTo>
                  <a:pt x="12419" y="16971"/>
                </a:lnTo>
                <a:lnTo>
                  <a:pt x="12419" y="15428"/>
                </a:lnTo>
                <a:lnTo>
                  <a:pt x="10260" y="15428"/>
                </a:lnTo>
                <a:close/>
              </a:path>
              <a:path w="21600" h="21600" extrusionOk="0">
                <a:moveTo>
                  <a:pt x="12419" y="15428"/>
                </a:moveTo>
                <a:lnTo>
                  <a:pt x="12419" y="16971"/>
                </a:lnTo>
                <a:lnTo>
                  <a:pt x="14580" y="16971"/>
                </a:lnTo>
                <a:lnTo>
                  <a:pt x="14580" y="15428"/>
                </a:lnTo>
                <a:lnTo>
                  <a:pt x="12419" y="15428"/>
                </a:lnTo>
                <a:close/>
              </a:path>
              <a:path w="21600" h="21600" extrusionOk="0">
                <a:moveTo>
                  <a:pt x="14580" y="15428"/>
                </a:moveTo>
                <a:lnTo>
                  <a:pt x="14580" y="16971"/>
                </a:lnTo>
                <a:lnTo>
                  <a:pt x="16740" y="16971"/>
                </a:lnTo>
                <a:lnTo>
                  <a:pt x="16740" y="15428"/>
                </a:lnTo>
                <a:lnTo>
                  <a:pt x="14580" y="15428"/>
                </a:lnTo>
                <a:close/>
              </a:path>
              <a:path w="21600" h="21600" extrusionOk="0">
                <a:moveTo>
                  <a:pt x="16740" y="15428"/>
                </a:moveTo>
                <a:lnTo>
                  <a:pt x="16740" y="16971"/>
                </a:lnTo>
                <a:lnTo>
                  <a:pt x="18900" y="16971"/>
                </a:lnTo>
                <a:lnTo>
                  <a:pt x="18900" y="15428"/>
                </a:lnTo>
                <a:lnTo>
                  <a:pt x="16740" y="15428"/>
                </a:lnTo>
                <a:close/>
              </a:path>
              <a:path w="21600" h="21600" extrusionOk="0">
                <a:moveTo>
                  <a:pt x="18900" y="15428"/>
                </a:moveTo>
                <a:lnTo>
                  <a:pt x="18900" y="16971"/>
                </a:lnTo>
                <a:lnTo>
                  <a:pt x="21060" y="16971"/>
                </a:lnTo>
                <a:lnTo>
                  <a:pt x="21060" y="15428"/>
                </a:lnTo>
                <a:lnTo>
                  <a:pt x="18900" y="15428"/>
                </a:lnTo>
                <a:close/>
              </a:path>
              <a:path w="21600" h="21600" extrusionOk="0">
                <a:moveTo>
                  <a:pt x="540" y="16971"/>
                </a:moveTo>
                <a:lnTo>
                  <a:pt x="540" y="18514"/>
                </a:lnTo>
                <a:lnTo>
                  <a:pt x="2700" y="18514"/>
                </a:lnTo>
                <a:lnTo>
                  <a:pt x="2700" y="16971"/>
                </a:lnTo>
                <a:lnTo>
                  <a:pt x="540" y="16971"/>
                </a:lnTo>
                <a:close/>
              </a:path>
              <a:path w="21600" h="21600" extrusionOk="0">
                <a:moveTo>
                  <a:pt x="2700" y="16971"/>
                </a:moveTo>
                <a:lnTo>
                  <a:pt x="2700" y="18514"/>
                </a:lnTo>
                <a:lnTo>
                  <a:pt x="4860" y="18514"/>
                </a:lnTo>
                <a:lnTo>
                  <a:pt x="4860" y="16971"/>
                </a:lnTo>
                <a:lnTo>
                  <a:pt x="2700" y="16971"/>
                </a:lnTo>
                <a:close/>
              </a:path>
              <a:path w="21600" h="21600" extrusionOk="0">
                <a:moveTo>
                  <a:pt x="4860" y="16971"/>
                </a:moveTo>
                <a:lnTo>
                  <a:pt x="4860" y="18514"/>
                </a:lnTo>
                <a:lnTo>
                  <a:pt x="7020" y="18514"/>
                </a:lnTo>
                <a:lnTo>
                  <a:pt x="7020" y="16971"/>
                </a:lnTo>
                <a:lnTo>
                  <a:pt x="4860" y="16971"/>
                </a:lnTo>
                <a:close/>
              </a:path>
              <a:path w="21600" h="21600" extrusionOk="0">
                <a:moveTo>
                  <a:pt x="7020" y="16971"/>
                </a:moveTo>
                <a:lnTo>
                  <a:pt x="7020" y="18514"/>
                </a:lnTo>
                <a:lnTo>
                  <a:pt x="9180" y="18514"/>
                </a:lnTo>
                <a:lnTo>
                  <a:pt x="9180" y="16971"/>
                </a:lnTo>
                <a:lnTo>
                  <a:pt x="7020" y="16971"/>
                </a:lnTo>
                <a:close/>
              </a:path>
              <a:path w="21600" h="21600" extrusionOk="0">
                <a:moveTo>
                  <a:pt x="9180" y="16971"/>
                </a:moveTo>
                <a:lnTo>
                  <a:pt x="9180" y="18514"/>
                </a:lnTo>
                <a:lnTo>
                  <a:pt x="11340" y="18514"/>
                </a:lnTo>
                <a:lnTo>
                  <a:pt x="11340" y="16971"/>
                </a:lnTo>
                <a:lnTo>
                  <a:pt x="9180" y="16971"/>
                </a:lnTo>
                <a:close/>
              </a:path>
              <a:path w="21600" h="21600" extrusionOk="0">
                <a:moveTo>
                  <a:pt x="11340" y="16971"/>
                </a:moveTo>
                <a:lnTo>
                  <a:pt x="11340" y="18514"/>
                </a:lnTo>
                <a:lnTo>
                  <a:pt x="13500" y="18514"/>
                </a:lnTo>
                <a:lnTo>
                  <a:pt x="13500" y="16971"/>
                </a:lnTo>
                <a:lnTo>
                  <a:pt x="11340" y="16971"/>
                </a:lnTo>
                <a:close/>
              </a:path>
              <a:path w="21600" h="21600" extrusionOk="0">
                <a:moveTo>
                  <a:pt x="13500" y="16971"/>
                </a:moveTo>
                <a:lnTo>
                  <a:pt x="13500" y="18514"/>
                </a:lnTo>
                <a:lnTo>
                  <a:pt x="15660" y="18514"/>
                </a:lnTo>
                <a:lnTo>
                  <a:pt x="15660" y="16971"/>
                </a:lnTo>
                <a:lnTo>
                  <a:pt x="13500" y="16971"/>
                </a:lnTo>
                <a:close/>
              </a:path>
              <a:path w="21600" h="21600" extrusionOk="0">
                <a:moveTo>
                  <a:pt x="15660" y="16971"/>
                </a:moveTo>
                <a:lnTo>
                  <a:pt x="15660" y="18514"/>
                </a:lnTo>
                <a:lnTo>
                  <a:pt x="17820" y="18514"/>
                </a:lnTo>
                <a:lnTo>
                  <a:pt x="17820" y="16971"/>
                </a:lnTo>
                <a:lnTo>
                  <a:pt x="15660" y="16971"/>
                </a:lnTo>
                <a:close/>
              </a:path>
              <a:path w="21600" h="21600" extrusionOk="0">
                <a:moveTo>
                  <a:pt x="17820" y="16971"/>
                </a:moveTo>
                <a:lnTo>
                  <a:pt x="17820" y="18514"/>
                </a:lnTo>
                <a:lnTo>
                  <a:pt x="19980" y="18514"/>
                </a:lnTo>
                <a:lnTo>
                  <a:pt x="19980" y="16971"/>
                </a:lnTo>
                <a:lnTo>
                  <a:pt x="17820" y="16971"/>
                </a:lnTo>
                <a:close/>
              </a:path>
              <a:path w="21600" h="21600" extrusionOk="0">
                <a:moveTo>
                  <a:pt x="1620" y="18514"/>
                </a:moveTo>
                <a:lnTo>
                  <a:pt x="1620" y="20057"/>
                </a:lnTo>
                <a:lnTo>
                  <a:pt x="3779" y="20057"/>
                </a:lnTo>
                <a:lnTo>
                  <a:pt x="3779" y="18514"/>
                </a:lnTo>
                <a:lnTo>
                  <a:pt x="1620" y="18514"/>
                </a:lnTo>
                <a:close/>
              </a:path>
              <a:path w="21600" h="21600" extrusionOk="0">
                <a:moveTo>
                  <a:pt x="3779" y="18514"/>
                </a:moveTo>
                <a:lnTo>
                  <a:pt x="3779" y="20057"/>
                </a:lnTo>
                <a:lnTo>
                  <a:pt x="5940" y="20057"/>
                </a:lnTo>
                <a:lnTo>
                  <a:pt x="5940" y="18514"/>
                </a:lnTo>
                <a:lnTo>
                  <a:pt x="3779" y="18514"/>
                </a:lnTo>
                <a:close/>
              </a:path>
              <a:path w="21600" h="21600" extrusionOk="0">
                <a:moveTo>
                  <a:pt x="5940" y="18514"/>
                </a:moveTo>
                <a:lnTo>
                  <a:pt x="5940" y="20057"/>
                </a:lnTo>
                <a:lnTo>
                  <a:pt x="8100" y="20057"/>
                </a:lnTo>
                <a:lnTo>
                  <a:pt x="8100" y="18514"/>
                </a:lnTo>
                <a:lnTo>
                  <a:pt x="5940" y="18514"/>
                </a:lnTo>
                <a:close/>
              </a:path>
              <a:path w="21600" h="21600" extrusionOk="0">
                <a:moveTo>
                  <a:pt x="8100" y="18514"/>
                </a:moveTo>
                <a:lnTo>
                  <a:pt x="8100" y="20057"/>
                </a:lnTo>
                <a:lnTo>
                  <a:pt x="10260" y="20057"/>
                </a:lnTo>
                <a:lnTo>
                  <a:pt x="10260" y="18514"/>
                </a:lnTo>
                <a:lnTo>
                  <a:pt x="8100" y="18514"/>
                </a:lnTo>
                <a:close/>
              </a:path>
              <a:path w="21600" h="21600" extrusionOk="0">
                <a:moveTo>
                  <a:pt x="10260" y="18514"/>
                </a:moveTo>
                <a:lnTo>
                  <a:pt x="10260" y="20057"/>
                </a:lnTo>
                <a:lnTo>
                  <a:pt x="12419" y="20057"/>
                </a:lnTo>
                <a:lnTo>
                  <a:pt x="12419" y="18514"/>
                </a:lnTo>
                <a:lnTo>
                  <a:pt x="10260" y="18514"/>
                </a:lnTo>
                <a:close/>
              </a:path>
              <a:path w="21600" h="21600" extrusionOk="0">
                <a:moveTo>
                  <a:pt x="12419" y="18514"/>
                </a:moveTo>
                <a:lnTo>
                  <a:pt x="12419" y="20057"/>
                </a:lnTo>
                <a:lnTo>
                  <a:pt x="14580" y="20057"/>
                </a:lnTo>
                <a:lnTo>
                  <a:pt x="14580" y="18514"/>
                </a:lnTo>
                <a:lnTo>
                  <a:pt x="12419" y="18514"/>
                </a:lnTo>
                <a:close/>
              </a:path>
              <a:path w="21600" h="21600" extrusionOk="0">
                <a:moveTo>
                  <a:pt x="14580" y="18514"/>
                </a:moveTo>
                <a:lnTo>
                  <a:pt x="14580" y="20057"/>
                </a:lnTo>
                <a:lnTo>
                  <a:pt x="16740" y="20057"/>
                </a:lnTo>
                <a:lnTo>
                  <a:pt x="16740" y="18514"/>
                </a:lnTo>
                <a:lnTo>
                  <a:pt x="14580" y="18514"/>
                </a:lnTo>
                <a:close/>
              </a:path>
              <a:path w="21600" h="21600" extrusionOk="0">
                <a:moveTo>
                  <a:pt x="16740" y="18514"/>
                </a:moveTo>
                <a:lnTo>
                  <a:pt x="16740" y="20057"/>
                </a:lnTo>
                <a:lnTo>
                  <a:pt x="18900" y="20057"/>
                </a:lnTo>
                <a:lnTo>
                  <a:pt x="18900" y="18514"/>
                </a:lnTo>
                <a:lnTo>
                  <a:pt x="16740" y="18514"/>
                </a:lnTo>
                <a:close/>
              </a:path>
              <a:path w="21600" h="21600" extrusionOk="0">
                <a:moveTo>
                  <a:pt x="18900" y="18514"/>
                </a:moveTo>
                <a:lnTo>
                  <a:pt x="18900" y="20057"/>
                </a:lnTo>
                <a:lnTo>
                  <a:pt x="21060" y="20057"/>
                </a:lnTo>
                <a:lnTo>
                  <a:pt x="21060" y="18514"/>
                </a:lnTo>
                <a:lnTo>
                  <a:pt x="18900" y="18514"/>
                </a:lnTo>
                <a:close/>
              </a:path>
              <a:path w="21600" h="21600" extrusionOk="0">
                <a:moveTo>
                  <a:pt x="540" y="20057"/>
                </a:moveTo>
                <a:lnTo>
                  <a:pt x="540" y="21600"/>
                </a:lnTo>
                <a:lnTo>
                  <a:pt x="2700" y="21600"/>
                </a:lnTo>
                <a:lnTo>
                  <a:pt x="2700" y="20057"/>
                </a:lnTo>
                <a:lnTo>
                  <a:pt x="540" y="20057"/>
                </a:lnTo>
                <a:close/>
              </a:path>
              <a:path w="21600" h="21600" extrusionOk="0">
                <a:moveTo>
                  <a:pt x="2700" y="20057"/>
                </a:moveTo>
                <a:lnTo>
                  <a:pt x="2700" y="21600"/>
                </a:lnTo>
                <a:lnTo>
                  <a:pt x="4860" y="21600"/>
                </a:lnTo>
                <a:lnTo>
                  <a:pt x="4860" y="20057"/>
                </a:lnTo>
                <a:lnTo>
                  <a:pt x="2700" y="20057"/>
                </a:lnTo>
                <a:close/>
              </a:path>
              <a:path w="21600" h="21600" extrusionOk="0">
                <a:moveTo>
                  <a:pt x="4860" y="20057"/>
                </a:moveTo>
                <a:lnTo>
                  <a:pt x="4860" y="21600"/>
                </a:lnTo>
                <a:lnTo>
                  <a:pt x="7020" y="21600"/>
                </a:lnTo>
                <a:lnTo>
                  <a:pt x="7020" y="20057"/>
                </a:lnTo>
                <a:lnTo>
                  <a:pt x="4860" y="20057"/>
                </a:lnTo>
                <a:close/>
              </a:path>
              <a:path w="21600" h="21600" extrusionOk="0">
                <a:moveTo>
                  <a:pt x="7020" y="20057"/>
                </a:moveTo>
                <a:lnTo>
                  <a:pt x="7020" y="21600"/>
                </a:lnTo>
                <a:lnTo>
                  <a:pt x="9180" y="21600"/>
                </a:lnTo>
                <a:lnTo>
                  <a:pt x="9180" y="20057"/>
                </a:lnTo>
                <a:lnTo>
                  <a:pt x="7020" y="20057"/>
                </a:lnTo>
                <a:close/>
              </a:path>
              <a:path w="21600" h="21600" extrusionOk="0">
                <a:moveTo>
                  <a:pt x="9180" y="20057"/>
                </a:moveTo>
                <a:lnTo>
                  <a:pt x="9180" y="21600"/>
                </a:lnTo>
                <a:lnTo>
                  <a:pt x="11340" y="21600"/>
                </a:lnTo>
                <a:lnTo>
                  <a:pt x="11340" y="20057"/>
                </a:lnTo>
                <a:lnTo>
                  <a:pt x="9180" y="20057"/>
                </a:lnTo>
                <a:close/>
              </a:path>
              <a:path w="21600" h="21600" extrusionOk="0">
                <a:moveTo>
                  <a:pt x="11340" y="20057"/>
                </a:moveTo>
                <a:lnTo>
                  <a:pt x="11340" y="21600"/>
                </a:lnTo>
                <a:lnTo>
                  <a:pt x="13500" y="21600"/>
                </a:lnTo>
                <a:lnTo>
                  <a:pt x="13500" y="20057"/>
                </a:lnTo>
                <a:lnTo>
                  <a:pt x="11340" y="20057"/>
                </a:lnTo>
                <a:close/>
              </a:path>
              <a:path w="21600" h="21600" extrusionOk="0">
                <a:moveTo>
                  <a:pt x="13500" y="20057"/>
                </a:moveTo>
                <a:lnTo>
                  <a:pt x="13500" y="21600"/>
                </a:lnTo>
                <a:lnTo>
                  <a:pt x="15660" y="21600"/>
                </a:lnTo>
                <a:lnTo>
                  <a:pt x="15660" y="20057"/>
                </a:lnTo>
                <a:lnTo>
                  <a:pt x="13500" y="20057"/>
                </a:lnTo>
                <a:close/>
              </a:path>
              <a:path w="21600" h="21600" extrusionOk="0">
                <a:moveTo>
                  <a:pt x="15660" y="20057"/>
                </a:moveTo>
                <a:lnTo>
                  <a:pt x="15660" y="21600"/>
                </a:lnTo>
                <a:lnTo>
                  <a:pt x="17820" y="21600"/>
                </a:lnTo>
                <a:lnTo>
                  <a:pt x="17820" y="20057"/>
                </a:lnTo>
                <a:lnTo>
                  <a:pt x="15660" y="20057"/>
                </a:lnTo>
                <a:close/>
              </a:path>
              <a:path w="21600" h="21600" extrusionOk="0">
                <a:moveTo>
                  <a:pt x="17820" y="20057"/>
                </a:moveTo>
                <a:lnTo>
                  <a:pt x="17820" y="21600"/>
                </a:lnTo>
                <a:lnTo>
                  <a:pt x="19980" y="21600"/>
                </a:lnTo>
                <a:lnTo>
                  <a:pt x="19980" y="20057"/>
                </a:lnTo>
                <a:lnTo>
                  <a:pt x="17820" y="20057"/>
                </a:lnTo>
                <a:close/>
              </a:path>
              <a:path w="21600" h="21600" extrusionOk="0">
                <a:moveTo>
                  <a:pt x="19980" y="4628"/>
                </a:moveTo>
                <a:lnTo>
                  <a:pt x="21060" y="4628"/>
                </a:lnTo>
                <a:lnTo>
                  <a:pt x="21060" y="6171"/>
                </a:lnTo>
                <a:lnTo>
                  <a:pt x="19980" y="6171"/>
                </a:lnTo>
                <a:lnTo>
                  <a:pt x="19980" y="4628"/>
                </a:lnTo>
                <a:close/>
              </a:path>
            </a:pathLst>
          </a:custGeom>
          <a:solidFill>
            <a:srgbClr val="99663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IN"/>
          </a:p>
        </p:txBody>
      </p:sp>
      <p:sp>
        <p:nvSpPr>
          <p:cNvPr id="15" name="Right Arrow 14"/>
          <p:cNvSpPr/>
          <p:nvPr/>
        </p:nvSpPr>
        <p:spPr>
          <a:xfrm>
            <a:off x="6300192" y="3645024"/>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Minus 15"/>
          <p:cNvSpPr/>
          <p:nvPr/>
        </p:nvSpPr>
        <p:spPr>
          <a:xfrm>
            <a:off x="6156176" y="2780928"/>
            <a:ext cx="216024" cy="172819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ight Arrow 16"/>
          <p:cNvSpPr/>
          <p:nvPr/>
        </p:nvSpPr>
        <p:spPr>
          <a:xfrm>
            <a:off x="7884368" y="3645024"/>
            <a:ext cx="86409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Minus 17"/>
          <p:cNvSpPr/>
          <p:nvPr/>
        </p:nvSpPr>
        <p:spPr>
          <a:xfrm flipH="1">
            <a:off x="5796136" y="3140968"/>
            <a:ext cx="648072" cy="57606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20" name="Picture 4" descr="C:\Users\Mandar\AppData\Local\Microsoft\Windows\Temporary Internet Files\Content.IE5\WRXACOJZ\MC900048283[1].wmf"/>
          <p:cNvPicPr>
            <a:picLocks noChangeAspect="1" noChangeArrowheads="1"/>
          </p:cNvPicPr>
          <p:nvPr/>
        </p:nvPicPr>
        <p:blipFill>
          <a:blip r:embed="rId4" cstate="print"/>
          <a:srcRect/>
          <a:stretch>
            <a:fillRect/>
          </a:stretch>
        </p:blipFill>
        <p:spPr bwMode="auto">
          <a:xfrm>
            <a:off x="6876256" y="3264072"/>
            <a:ext cx="1008112" cy="1246563"/>
          </a:xfrm>
          <a:prstGeom prst="rect">
            <a:avLst/>
          </a:prstGeom>
          <a:noFill/>
        </p:spPr>
      </p:pic>
      <p:cxnSp>
        <p:nvCxnSpPr>
          <p:cNvPr id="21" name="Straight Connector 20"/>
          <p:cNvCxnSpPr/>
          <p:nvPr/>
        </p:nvCxnSpPr>
        <p:spPr>
          <a:xfrm>
            <a:off x="7380312" y="3068960"/>
            <a:ext cx="0"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22" name="Minus 21"/>
          <p:cNvSpPr/>
          <p:nvPr/>
        </p:nvSpPr>
        <p:spPr>
          <a:xfrm flipV="1">
            <a:off x="7020272" y="3068960"/>
            <a:ext cx="72008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TextBox 24"/>
          <p:cNvSpPr txBox="1"/>
          <p:nvPr/>
        </p:nvSpPr>
        <p:spPr>
          <a:xfrm>
            <a:off x="1547664" y="4221088"/>
            <a:ext cx="1368152" cy="369332"/>
          </a:xfrm>
          <a:prstGeom prst="rect">
            <a:avLst/>
          </a:prstGeom>
          <a:noFill/>
        </p:spPr>
        <p:txBody>
          <a:bodyPr wrap="square" rtlCol="0">
            <a:spAutoFit/>
          </a:bodyPr>
          <a:lstStyle/>
          <a:p>
            <a:r>
              <a:rPr lang="en-IN" dirty="0" smtClean="0"/>
              <a:t>Screening</a:t>
            </a:r>
            <a:endParaRPr lang="en-IN" dirty="0"/>
          </a:p>
        </p:txBody>
      </p:sp>
      <p:sp>
        <p:nvSpPr>
          <p:cNvPr id="27" name="TextBox 26"/>
          <p:cNvSpPr txBox="1"/>
          <p:nvPr/>
        </p:nvSpPr>
        <p:spPr>
          <a:xfrm>
            <a:off x="8028384" y="2924944"/>
            <a:ext cx="1368152" cy="646331"/>
          </a:xfrm>
          <a:prstGeom prst="rect">
            <a:avLst/>
          </a:prstGeom>
          <a:noFill/>
        </p:spPr>
        <p:txBody>
          <a:bodyPr wrap="square" rtlCol="0">
            <a:spAutoFit/>
          </a:bodyPr>
          <a:lstStyle/>
          <a:p>
            <a:r>
              <a:rPr lang="en-IN" dirty="0" smtClean="0"/>
              <a:t>Filtered water</a:t>
            </a:r>
            <a:endParaRPr lang="en-IN" dirty="0"/>
          </a:p>
        </p:txBody>
      </p:sp>
      <p:sp>
        <p:nvSpPr>
          <p:cNvPr id="28" name="TextBox 27"/>
          <p:cNvSpPr txBox="1"/>
          <p:nvPr/>
        </p:nvSpPr>
        <p:spPr>
          <a:xfrm>
            <a:off x="2987824" y="1772816"/>
            <a:ext cx="1368152" cy="923330"/>
          </a:xfrm>
          <a:prstGeom prst="rect">
            <a:avLst/>
          </a:prstGeom>
          <a:noFill/>
        </p:spPr>
        <p:txBody>
          <a:bodyPr wrap="square" rtlCol="0">
            <a:spAutoFit/>
          </a:bodyPr>
          <a:lstStyle/>
          <a:p>
            <a:r>
              <a:rPr lang="en-IN" dirty="0" smtClean="0"/>
              <a:t>Primary treatment stage</a:t>
            </a:r>
            <a:endParaRPr lang="en-IN" dirty="0"/>
          </a:p>
        </p:txBody>
      </p:sp>
      <p:sp>
        <p:nvSpPr>
          <p:cNvPr id="30" name="TextBox 29"/>
          <p:cNvSpPr txBox="1"/>
          <p:nvPr/>
        </p:nvSpPr>
        <p:spPr>
          <a:xfrm>
            <a:off x="395536" y="3861048"/>
            <a:ext cx="1368152" cy="369332"/>
          </a:xfrm>
          <a:prstGeom prst="rect">
            <a:avLst/>
          </a:prstGeom>
          <a:noFill/>
        </p:spPr>
        <p:txBody>
          <a:bodyPr wrap="square" rtlCol="0">
            <a:spAutoFit/>
          </a:bodyPr>
          <a:lstStyle/>
          <a:p>
            <a:r>
              <a:rPr lang="en-IN" dirty="0" smtClean="0"/>
              <a:t>Grey water</a:t>
            </a:r>
            <a:endParaRPr lang="en-IN" dirty="0"/>
          </a:p>
        </p:txBody>
      </p:sp>
      <p:sp>
        <p:nvSpPr>
          <p:cNvPr id="31" name="TextBox 30"/>
          <p:cNvSpPr txBox="1"/>
          <p:nvPr/>
        </p:nvSpPr>
        <p:spPr>
          <a:xfrm>
            <a:off x="4860032" y="1916832"/>
            <a:ext cx="1368152" cy="923330"/>
          </a:xfrm>
          <a:prstGeom prst="rect">
            <a:avLst/>
          </a:prstGeom>
          <a:noFill/>
        </p:spPr>
        <p:txBody>
          <a:bodyPr wrap="square" rtlCol="0">
            <a:spAutoFit/>
          </a:bodyPr>
          <a:lstStyle/>
          <a:p>
            <a:r>
              <a:rPr lang="en-IN" dirty="0" smtClean="0"/>
              <a:t>Secondary treatment stage</a:t>
            </a:r>
            <a:endParaRPr lang="en-IN" dirty="0"/>
          </a:p>
        </p:txBody>
      </p:sp>
      <p:sp>
        <p:nvSpPr>
          <p:cNvPr id="32" name="TextBox 31"/>
          <p:cNvSpPr txBox="1"/>
          <p:nvPr/>
        </p:nvSpPr>
        <p:spPr>
          <a:xfrm>
            <a:off x="6588224" y="1916832"/>
            <a:ext cx="1368152" cy="923330"/>
          </a:xfrm>
          <a:prstGeom prst="rect">
            <a:avLst/>
          </a:prstGeom>
          <a:noFill/>
        </p:spPr>
        <p:txBody>
          <a:bodyPr wrap="square" rtlCol="0">
            <a:spAutoFit/>
          </a:bodyPr>
          <a:lstStyle/>
          <a:p>
            <a:r>
              <a:rPr lang="en-IN" dirty="0" smtClean="0"/>
              <a:t>Final treatment stage</a:t>
            </a:r>
            <a:endParaRPr lang="en-IN" dirty="0"/>
          </a:p>
        </p:txBody>
      </p:sp>
      <p:sp>
        <p:nvSpPr>
          <p:cNvPr id="26"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12776"/>
            <a:ext cx="8352928" cy="5445224"/>
          </a:xfrm>
        </p:spPr>
        <p:txBody>
          <a:bodyPr>
            <a:normAutofit fontScale="25000" lnSpcReduction="20000"/>
          </a:bodyPr>
          <a:lstStyle/>
          <a:p>
            <a:r>
              <a:rPr lang="en-IN" dirty="0" smtClean="0"/>
              <a:t/>
            </a:r>
            <a:br>
              <a:rPr lang="en-IN" dirty="0" smtClean="0"/>
            </a:br>
            <a:r>
              <a:rPr lang="en-IN" dirty="0" smtClean="0"/>
              <a:t/>
            </a:r>
            <a:br>
              <a:rPr lang="en-IN" dirty="0" smtClean="0"/>
            </a:br>
            <a:r>
              <a:rPr lang="en-IN" dirty="0" smtClean="0"/>
              <a:t/>
            </a:r>
            <a:br>
              <a:rPr lang="en-IN" dirty="0" smtClean="0"/>
            </a:br>
            <a:r>
              <a:rPr lang="en-IN" sz="8000" dirty="0" smtClean="0">
                <a:solidFill>
                  <a:schemeClr val="tx1"/>
                </a:solidFill>
              </a:rPr>
              <a:t>Liquid Waste (Sewage/Wastewater) Treatment </a:t>
            </a:r>
            <a:br>
              <a:rPr lang="en-IN" sz="8000" dirty="0" smtClean="0">
                <a:solidFill>
                  <a:schemeClr val="tx1"/>
                </a:solidFill>
              </a:rPr>
            </a:br>
            <a:r>
              <a:rPr lang="en-IN" sz="8000" dirty="0" smtClean="0">
                <a:solidFill>
                  <a:schemeClr val="tx1"/>
                </a:solidFill>
              </a:rPr>
              <a:t/>
            </a:r>
            <a:br>
              <a:rPr lang="en-IN" sz="8000" dirty="0" smtClean="0">
                <a:solidFill>
                  <a:schemeClr val="tx1"/>
                </a:solidFill>
              </a:rPr>
            </a:br>
            <a:r>
              <a:rPr lang="en-IN" sz="8000" dirty="0" smtClean="0">
                <a:solidFill>
                  <a:schemeClr val="tx1"/>
                </a:solidFill>
              </a:rPr>
              <a:t>Wastewater (liquid waste) from flushing the toilet, bathing, washing sinks and general cleaning goes down the drain and into a pipe, which joins a larger sewer pipe under the road. </a:t>
            </a:r>
            <a:br>
              <a:rPr lang="en-IN" sz="8000" dirty="0" smtClean="0">
                <a:solidFill>
                  <a:schemeClr val="tx1"/>
                </a:solidFill>
              </a:rPr>
            </a:br>
            <a:endParaRPr lang="en-IN" sz="8000" dirty="0" smtClean="0">
              <a:solidFill>
                <a:schemeClr val="tx1"/>
              </a:solidFill>
            </a:endParaRPr>
          </a:p>
          <a:p>
            <a:r>
              <a:rPr lang="en-IN" sz="8000" b="1" dirty="0" smtClean="0">
                <a:solidFill>
                  <a:schemeClr val="tx1"/>
                </a:solidFill>
              </a:rPr>
              <a:t>STAGE ONE: </a:t>
            </a:r>
            <a:r>
              <a:rPr lang="en-IN" sz="8000" dirty="0" smtClean="0">
                <a:solidFill>
                  <a:schemeClr val="tx1"/>
                </a:solidFill>
              </a:rPr>
              <a:t>SCREENING</a:t>
            </a:r>
            <a:br>
              <a:rPr lang="en-IN" sz="8000" dirty="0" smtClean="0">
                <a:solidFill>
                  <a:schemeClr val="tx1"/>
                </a:solidFill>
              </a:rPr>
            </a:br>
            <a:r>
              <a:rPr lang="en-IN" sz="8000" dirty="0" smtClean="0">
                <a:solidFill>
                  <a:schemeClr val="tx1"/>
                </a:solidFill>
              </a:rPr>
              <a:t>Screening is first stage of the wastewater treatment process. Screening removes large objects like, sanitary items, cotton buds, face wipes and even broken bottles, bottle tops, plastics and rags that may block or damage equipment. </a:t>
            </a:r>
            <a:br>
              <a:rPr lang="en-IN" sz="8000" dirty="0" smtClean="0">
                <a:solidFill>
                  <a:schemeClr val="tx1"/>
                </a:solidFill>
              </a:rPr>
            </a:br>
            <a:r>
              <a:rPr lang="en-IN" sz="8000" dirty="0" smtClean="0">
                <a:solidFill>
                  <a:schemeClr val="tx1"/>
                </a:solidFill>
              </a:rPr>
              <a:t>Special equipment is also used to remove grit that gets washed into the sewer.</a:t>
            </a:r>
            <a:br>
              <a:rPr lang="en-IN" sz="8000" dirty="0" smtClean="0">
                <a:solidFill>
                  <a:schemeClr val="tx1"/>
                </a:solidFill>
              </a:rPr>
            </a:br>
            <a:r>
              <a:rPr lang="en-IN" sz="8000" dirty="0" smtClean="0">
                <a:solidFill>
                  <a:schemeClr val="tx1"/>
                </a:solidFill>
              </a:rPr>
              <a:t/>
            </a:r>
            <a:br>
              <a:rPr lang="en-IN" sz="8000" dirty="0" smtClean="0">
                <a:solidFill>
                  <a:schemeClr val="tx1"/>
                </a:solidFill>
              </a:rPr>
            </a:br>
            <a:r>
              <a:rPr lang="en-IN" sz="8000" dirty="0" smtClean="0">
                <a:solidFill>
                  <a:schemeClr val="tx1"/>
                </a:solidFill>
              </a:rPr>
              <a:t/>
            </a:r>
            <a:br>
              <a:rPr lang="en-IN" sz="8000" dirty="0" smtClean="0">
                <a:solidFill>
                  <a:schemeClr val="tx1"/>
                </a:solidFill>
              </a:rPr>
            </a:br>
            <a:endParaRPr lang="en-IN" sz="8000" dirty="0" smtClean="0">
              <a:solidFill>
                <a:schemeClr val="tx1"/>
              </a:solidFill>
            </a:endParaRPr>
          </a:p>
        </p:txBody>
      </p:sp>
      <p:sp>
        <p:nvSpPr>
          <p:cNvPr id="4" name="Title 1"/>
          <p:cNvSpPr>
            <a:spLocks noGrp="1"/>
          </p:cNvSpPr>
          <p:nvPr>
            <p:ph type="title"/>
          </p:nvPr>
        </p:nvSpPr>
        <p:spPr>
          <a:xfrm>
            <a:off x="2339752" y="188640"/>
            <a:ext cx="6480720" cy="1143000"/>
          </a:xfrm>
        </p:spPr>
        <p:txBody>
          <a:bodyPr/>
          <a:lstStyle/>
          <a:p>
            <a:r>
              <a:rPr lang="en-IN" dirty="0" smtClean="0"/>
              <a:t>Basic  Grey Water  Treatment</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IN" sz="2400" b="1" dirty="0" smtClean="0">
                <a:solidFill>
                  <a:schemeClr val="tx1"/>
                </a:solidFill>
              </a:rPr>
              <a:t>STAGE TWO: PRIMARY TREATMENT</a:t>
            </a:r>
            <a:r>
              <a:rPr lang="en-IN" sz="2400" dirty="0" smtClean="0">
                <a:solidFill>
                  <a:schemeClr val="tx1"/>
                </a:solidFill>
              </a:rPr>
              <a:t/>
            </a:r>
            <a:br>
              <a:rPr lang="en-IN" sz="2400" dirty="0" smtClean="0">
                <a:solidFill>
                  <a:schemeClr val="tx1"/>
                </a:solidFill>
              </a:rPr>
            </a:br>
            <a:r>
              <a:rPr lang="en-IN" sz="2400" dirty="0" smtClean="0">
                <a:solidFill>
                  <a:schemeClr val="tx1"/>
                </a:solidFill>
              </a:rPr>
              <a:t>This involve the separation of organic solid matter from the wastewater. This is done by putting the wastewater into large settlement tanks for the solids to sink to the bottom of the tank. The settled solids are called ‘sludge’. At the bottom of these circular tanks, large scrappers continuously scrape the floor of the tank and push the sludge towards the </a:t>
            </a:r>
            <a:r>
              <a:rPr lang="en-IN" sz="2400" dirty="0" err="1" smtClean="0">
                <a:solidFill>
                  <a:schemeClr val="tx1"/>
                </a:solidFill>
              </a:rPr>
              <a:t>center</a:t>
            </a:r>
            <a:r>
              <a:rPr lang="en-IN" sz="2400" dirty="0" smtClean="0">
                <a:solidFill>
                  <a:schemeClr val="tx1"/>
                </a:solidFill>
              </a:rPr>
              <a:t> where it is pumped away for further treatment. The rest of the water is then moved to the Secondary treatment.</a:t>
            </a:r>
          </a:p>
          <a:p>
            <a:pPr>
              <a:buNone/>
            </a:pPr>
            <a:r>
              <a:rPr lang="en-IN" sz="2400" dirty="0" smtClean="0">
                <a:solidFill>
                  <a:schemeClr val="tx1"/>
                </a:solidFill>
              </a:rPr>
              <a:t/>
            </a:r>
            <a:br>
              <a:rPr lang="en-IN" sz="2400" dirty="0" smtClean="0">
                <a:solidFill>
                  <a:schemeClr val="tx1"/>
                </a:solidFill>
              </a:rPr>
            </a:br>
            <a:endParaRPr lang="en-IN" sz="2400" dirty="0"/>
          </a:p>
        </p:txBody>
      </p:sp>
      <p:sp>
        <p:nvSpPr>
          <p:cNvPr id="4" name="Title 1"/>
          <p:cNvSpPr>
            <a:spLocks noGrp="1"/>
          </p:cNvSpPr>
          <p:nvPr>
            <p:ph type="title"/>
          </p:nvPr>
        </p:nvSpPr>
        <p:spPr>
          <a:xfrm>
            <a:off x="2339752" y="188640"/>
            <a:ext cx="6480720" cy="1143000"/>
          </a:xfrm>
        </p:spPr>
        <p:txBody>
          <a:bodyPr/>
          <a:lstStyle/>
          <a:p>
            <a:r>
              <a:rPr lang="en-IN" dirty="0" smtClean="0"/>
              <a:t>Basic  Grey Water  Treatment</a:t>
            </a:r>
            <a:endParaRPr lang="en-IN" dirty="0"/>
          </a:p>
        </p:txBody>
      </p:sp>
    </p:spTree>
  </p:cSld>
  <p:clrMapOvr>
    <a:masterClrMapping/>
  </p:clrMapOvr>
</p:sld>
</file>

<file path=ppt/theme/theme1.xml><?xml version="1.0" encoding="utf-8"?>
<a:theme xmlns:a="http://schemas.openxmlformats.org/drawingml/2006/main" name="OER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OER_Presentation</Template>
  <TotalTime>1761</TotalTime>
  <Words>235</Words>
  <Application>Microsoft Office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OER Ppt</vt:lpstr>
      <vt:lpstr>Grey Water - 2</vt:lpstr>
      <vt:lpstr>Presentation Scope</vt:lpstr>
      <vt:lpstr>Water classification</vt:lpstr>
      <vt:lpstr>Grey Water</vt:lpstr>
      <vt:lpstr>Grey water composition</vt:lpstr>
      <vt:lpstr>Possible Uses Of Treated Grey Water</vt:lpstr>
      <vt:lpstr>Basic  Grey Water  Treatment</vt:lpstr>
      <vt:lpstr>Basic  Grey Water  Treatment</vt:lpstr>
      <vt:lpstr>Basic  Grey Water  Treatment</vt:lpstr>
      <vt:lpstr>Basic  Grey Water  Treatment</vt:lpstr>
      <vt:lpstr>Basic  Grey Water  Treatment</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Glazing</dc:title>
  <dc:creator>Hannah</dc:creator>
  <cp:lastModifiedBy>Mandar</cp:lastModifiedBy>
  <cp:revision>179</cp:revision>
  <dcterms:created xsi:type="dcterms:W3CDTF">2012-08-23T06:13:59Z</dcterms:created>
  <dcterms:modified xsi:type="dcterms:W3CDTF">2014-12-08T09:08:14Z</dcterms:modified>
</cp:coreProperties>
</file>